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harcoal Font TH" panose="020B0604020202020204" charset="-34"/>
      <p:regular r:id="rId23"/>
    </p:embeddedFont>
    <p:embeddedFont>
      <p:font typeface="Impact" panose="020B0806030902050204" pitchFamily="34" charset="0"/>
      <p:regular r:id="rId24"/>
    </p:embeddedFont>
    <p:embeddedFont>
      <p:font typeface="Tahoma" panose="020B0604030504040204" pitchFamily="34" charset="0"/>
      <p:regular r:id="rId25"/>
      <p:bold r:id="rId26"/>
    </p:embeddedFont>
    <p:embeddedFont>
      <p:font typeface="Tahoma Bold" panose="020B0804030504040204" pitchFamily="34" charset="0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840" y="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Ateb i'r cwestiwn: </a:t>
            </a:r>
          </a:p>
          <a:p>
            <a:endParaRPr lang="en-US"/>
          </a:p>
          <a:p>
            <a:r>
              <a:rPr lang="en-US"/>
              <a:t>Sefydliad ydy’r Cenhedloedd Unedig sy'n cynnwys 193 o wledydd o bob rhan o'r byd. Pwrpas y Cenhedloedd Unedig yw i wledydd weithio gyda’i gilydd i ddatrys problemau.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endParaRPr/>
          </a:p>
          <a:p>
            <a:r>
              <a:rPr lang="en-US"/>
              <a:t>*'Mae 'cyn-ddiwydiannol' yn golygu cyn i bobl ddechrau llosgi llawer o danwydd ffosil a chynhyrchu llawer o nwyon tŷ gwydr sy'n cynhesu ein planed. </a:t>
            </a:r>
          </a:p>
          <a:p>
            <a:endParaRPr lang="en-US"/>
          </a:p>
          <a:p>
            <a:r>
              <a:rPr lang="en-US"/>
              <a:t>Dechreuodd pobl ddefnyddio tanwyddau ffosil ar raddfa fawr yn ystod y chwyldro diwydiannol. Dyma pryd y dechreuodd pobl allyrru llawer o nwyon tŷ gwydr i'r atmosffer.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 </a:t>
            </a:r>
          </a:p>
          <a:p>
            <a:r>
              <a:rPr lang="en-US"/>
              <a:t>Dydy Cymru ddim yn gallu negodi'n uniongyrchol ac nid oes ganddi sedd ar y bwrdd, ond mae'r DU yn ei chynrychioli. Mae swyddogion Llywodraeth Cymru yn mynychu i ymgysylltu gyda gwledydd eraill i weithredu.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Roedd Maint Cymru yn lwcus iawn i gael eu gwahodd i gynhadledd COP26 yn 2021. Aeth ein staff a'n partneriaid i Glasgow i ymuno â'r miloedd lawer o weithredwyr, Pobloedd Frodorol a sefydliadau sy'n galw am gyfiawnder hinsawdd.</a:t>
            </a:r>
          </a:p>
          <a:p>
            <a:endParaRPr lang="en-US"/>
          </a:p>
          <a:p>
            <a:r>
              <a:rPr lang="en-US"/>
              <a:t>Mae Pobloedd Frodorol wedi bod yn warcheidwaid coedwigoedd trofannol ers miloedd o flynyddoedd. Er mwyn cyrraedd ymrwymiadau hinsawdd byd-eang, rydym angen eu sgiliau cadwraeth anhygoel, a'u gwybodaeth draddodiadol, ynghyd â gallu unigryw coedwigoedd i storio carbon.</a:t>
            </a:r>
          </a:p>
          <a:p>
            <a:endParaRPr lang="en-US"/>
          </a:p>
          <a:p>
            <a:r>
              <a:rPr lang="en-US"/>
              <a:t>Mae staff Maint Cymru wedi bod yn gweithio gyda Phobl y Guarani o Goedwig yr Iwerydd ym Mrasil a Wampís yr Amazon ym Mheriw. Gyda'i gilydd, buont yn cydweithio gydag arweinwyr byd-eang ac ymgyrchwyr ieuenctid i adrodd straeon am sut mae newid hinsawdd a datgoedwigo yn effeithio arnyn nhw a'u cymunedau.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Fe wnaeth Llysgenhadon Hinsawdd Ieuenctid Cymru (YCA) gyflwyno achos pwerus dros gyfiawnder hinsawdd, gan gynnwys hyrwyddo hawliau Pobloedd Frodorol.</a:t>
            </a:r>
          </a:p>
          <a:p>
            <a:endParaRPr lang="en-US"/>
          </a:p>
          <a:p>
            <a:r>
              <a:rPr lang="en-US"/>
              <a:t>Fe wnaethant gwrdd a chyfarfod gydag ystod o wleidyddion, ac fe wnaethant drafod eu blaenoriaethau eu hunain ond hefyd, anghydraddoldebau'r gynhadledd, a sut nad oedd lleisiau dan ormes yn cael eu clywed.</a:t>
            </a:r>
          </a:p>
          <a:p>
            <a:endParaRPr lang="en-US"/>
          </a:p>
          <a:p>
            <a:r>
              <a:rPr lang="en-US"/>
              <a:t>Y tu allan i'r gynhadledd, fe aeth yr YCA allan ar y strydoedd, gan ymuno â degau o filoedd o bobl ar Orymdaith Ieuenctid ar 5 Tachwedd. Dangosodd hyn fod pobl ifanc ar draws y byd yn unedig ac yn benderfynol i greu newid.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Mae Pobl y Guarani yn wynebu cael eu gorfodi i adael eu tir o ganlyniad i ffermio soia. Bu Rivelino Verá Popygua, Pennaeth y Guarani, yn ymgyrchu'n ddiflino trwy gydol y gynhadledd COP, yn esbonio sut mae cynnyrch sydd yn cael eu prynu mewn rhannau eraill o'r byd yn cael canlyniadau trychinebus ar ei bobl. Wrth siarad â BBC Cymru, esboniodd sut mae soiasydd yn cael ei dyfu ar diroedd y Guarani yn cael ei ddefnyddio i wneud porthiant anifeiliaid ar gyfer y cig rydym yn ei brynu yn ddiweddarach yng Nghymru.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Yn COP26, addawodd mwy na 100 o arweinwyr, gan gynnwys y DU, i roi terfyn ar ddatgoedwigo erbyn 2030, a’i wrthdroi.</a:t>
            </a:r>
          </a:p>
          <a:p>
            <a:endParaRPr lang="en-US"/>
          </a:p>
          <a:p>
            <a:r>
              <a:rPr lang="en-US"/>
              <a:t>Fe wnaeth Julie James (y Gweinidog Newid Hinsawdd ar y pryd) gyfarfod gyda gwirfoddolwyr o Bobloedd Frodorol y Wampís.</a:t>
            </a:r>
          </a:p>
          <a:p>
            <a:endParaRPr lang="en-US"/>
          </a:p>
          <a:p>
            <a:r>
              <a:rPr lang="en-US"/>
              <a:t>Dywedodd ei bod yn benderfynol o newid polisi caffael Llywodraeth Cymru, er mwyn sicrhau nad ydynt yn prynu cynnyrch sydd wedi'i gysylltu â datgoedwigo trofannol.</a:t>
            </a:r>
          </a:p>
          <a:p>
            <a:endParaRPr lang="en-US"/>
          </a:p>
          <a:p>
            <a:r>
              <a:rPr lang="en-US"/>
              <a:t>Mae ffigurau’n awgrymu bod bron i 20% o goedwig law yr Amazon wedi cael ei cholli, ac, os bydd 5% arall yn diflannu, gallai pwynt hepgor gael ei sbarduno,  lle na fydd yn gallu cynnal ei hun fel coedwig law drofannol.</a:t>
            </a:r>
          </a:p>
          <a:p>
            <a:endParaRPr lang="en-US"/>
          </a:p>
          <a:p>
            <a:r>
              <a:rPr lang="en-US"/>
              <a:t>Mewn cyfweliad gyda'r BBC, meddai</a:t>
            </a:r>
          </a:p>
          <a:p>
            <a:r>
              <a:rPr lang="en-US"/>
              <a:t>"Rhaid i ni’n sicr wneud rhywbeth i leihau a, gobeithio, dileu ein hôl troed dramor yn ogystal â gartref."</a:t>
            </a:r>
          </a:p>
          <a:p>
            <a:endParaRPr lang="en-US"/>
          </a:p>
          <a:p>
            <a:r>
              <a:rPr lang="en-US"/>
              <a:t>"Bydd angen i ni siarad gyda'n holl archfarchnadoedd a phrynwyr eraill ar draws Cymru hefyd, i gael pawb i gymryd rhan," meddai. </a:t>
            </a:r>
          </a:p>
          <a:p>
            <a:r>
              <a:rPr lang="en-US"/>
              <a:t>Dywedodd Ms James ei bod wedi cwrdd ag aelodau o bobl frodorol y Wampis, Periw yn y gynhadledd. </a:t>
            </a:r>
          </a:p>
          <a:p>
            <a:endParaRPr lang="en-US"/>
          </a:p>
          <a:p>
            <a:r>
              <a:rPr lang="en-US"/>
              <a:t>"Roedden nhw'n dweud wrthai am ddinistrio eu tiroedd brodorol, y datgoedwigo, sydd ddim ar bwrpas o gwbl, ond sydd yn cael ei wneud gan bobl sydd ddim yn deall go iawn beth maen nhw'n prynu," meddai.</a:t>
            </a:r>
          </a:p>
          <a:p>
            <a:endParaRPr lang="en-US"/>
          </a:p>
          <a:p>
            <a:r>
              <a:rPr lang="en-US"/>
              <a:t>Mewn newid targedau newid hinsawdd, meddai, yn rhywbeth y mae llywodraeth Cymru yn 'benderfynol o’i wneud'.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Mae Cytundeb Hinsawdd Paris yng nghytundeb rhyngwladol, sy'n ymrwymo'r rhan fwyaf o lywodraethau'r byd i fynd i'r afael â newid hinsawdd.</a:t>
            </a:r>
          </a:p>
          <a:p>
            <a:endParaRPr lang="en-US"/>
          </a:p>
          <a:p>
            <a:r>
              <a:rPr lang="en-US"/>
              <a:t>Cytunwyd ar hyn ym Mharis yn COP21 yn 2015, a phrif nod Cytundeb Paris ydy atal tymheredd cyfartalog y byd rhag codi mwy na 1.5ºC.</a:t>
            </a:r>
          </a:p>
          <a:p>
            <a:endParaRPr lang="en-US"/>
          </a:p>
          <a:p>
            <a:r>
              <a:rPr lang="en-US"/>
              <a:t>Byddai gwneud hyn yn debygol o atal effeithiau gwaethaf newid hinsawdd (er y bydd yn dal yn achosi niwed difrifol, yn enwedig i'r bobl sydd lleiaf cyfrifol am achosi'r argyfwng hwn). Fodd bynnag, ar hyn o bryd, nid yw'r byd ar y trywydd cywir i gyrraedd y targed hwn.</a:t>
            </a:r>
          </a:p>
          <a:p>
            <a:endParaRPr lang="en-US"/>
          </a:p>
          <a:p>
            <a:r>
              <a:rPr lang="en-US"/>
              <a:t>Mae bron pob llywodraeth yn y byd wedi llofnodi Cytundeb Paris.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Ym Maint Cymru, mae gennym y fraint o weithio gyda'r Guarani i helpu i gryfhau eu hawliau tir cyfreithiol, i gryfhau eu llais, ac i amddiffyn eu coedwig.</a:t>
            </a:r>
          </a:p>
          <a:p>
            <a:endParaRPr lang="en-US"/>
          </a:p>
          <a:p>
            <a:r>
              <a:rPr lang="en-US"/>
              <a:t>Gallwch ddysgu mwy am y Guarani yn ein hadnodd 'Y Guarani'. Byddwch yn gallu anfon unrhyw gwestiynau sydd gennych atyn nhw.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svg"/><Relationship Id="rId3" Type="http://schemas.openxmlformats.org/officeDocument/2006/relationships/image" Target="../media/image15.pn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18.svg"/><Relationship Id="rId9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png"/><Relationship Id="rId7" Type="http://schemas.openxmlformats.org/officeDocument/2006/relationships/image" Target="../media/image40.jpe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svg"/><Relationship Id="rId4" Type="http://schemas.openxmlformats.org/officeDocument/2006/relationships/image" Target="../media/image18.svg"/><Relationship Id="rId9" Type="http://schemas.openxmlformats.org/officeDocument/2006/relationships/image" Target="../media/image4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sv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5" Type="http://schemas.openxmlformats.org/officeDocument/2006/relationships/image" Target="../media/image48.jpeg"/><Relationship Id="rId4" Type="http://schemas.openxmlformats.org/officeDocument/2006/relationships/image" Target="../media/image18.svg"/><Relationship Id="rId9" Type="http://schemas.openxmlformats.org/officeDocument/2006/relationships/image" Target="../media/image4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svg"/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12" Type="http://schemas.openxmlformats.org/officeDocument/2006/relationships/image" Target="../media/image61.svg"/><Relationship Id="rId17" Type="http://schemas.openxmlformats.org/officeDocument/2006/relationships/image" Target="../media/image66.svg"/><Relationship Id="rId2" Type="http://schemas.openxmlformats.org/officeDocument/2006/relationships/image" Target="../media/image26.jpeg"/><Relationship Id="rId16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11" Type="http://schemas.openxmlformats.org/officeDocument/2006/relationships/image" Target="../media/image60.svg"/><Relationship Id="rId5" Type="http://schemas.openxmlformats.org/officeDocument/2006/relationships/image" Target="../media/image54.jpeg"/><Relationship Id="rId15" Type="http://schemas.openxmlformats.org/officeDocument/2006/relationships/image" Target="../media/image64.sv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6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svg"/><Relationship Id="rId7" Type="http://schemas.openxmlformats.org/officeDocument/2006/relationships/image" Target="../media/image7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74.svg"/><Relationship Id="rId5" Type="http://schemas.openxmlformats.org/officeDocument/2006/relationships/image" Target="../media/image69.svg"/><Relationship Id="rId10" Type="http://schemas.openxmlformats.org/officeDocument/2006/relationships/image" Target="../media/image73.svg"/><Relationship Id="rId4" Type="http://schemas.openxmlformats.org/officeDocument/2006/relationships/image" Target="../media/image68.svg"/><Relationship Id="rId9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13" Type="http://schemas.openxmlformats.org/officeDocument/2006/relationships/image" Target="../media/image85.svg"/><Relationship Id="rId3" Type="http://schemas.openxmlformats.org/officeDocument/2006/relationships/image" Target="../media/image75.png"/><Relationship Id="rId7" Type="http://schemas.openxmlformats.org/officeDocument/2006/relationships/image" Target="../media/image79.svg"/><Relationship Id="rId12" Type="http://schemas.openxmlformats.org/officeDocument/2006/relationships/image" Target="../media/image84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83.svg"/><Relationship Id="rId5" Type="http://schemas.openxmlformats.org/officeDocument/2006/relationships/image" Target="../media/image77.svg"/><Relationship Id="rId15" Type="http://schemas.openxmlformats.org/officeDocument/2006/relationships/image" Target="../media/image87.svg"/><Relationship Id="rId10" Type="http://schemas.openxmlformats.org/officeDocument/2006/relationships/image" Target="../media/image82.png"/><Relationship Id="rId4" Type="http://schemas.openxmlformats.org/officeDocument/2006/relationships/image" Target="../media/image76.svg"/><Relationship Id="rId9" Type="http://schemas.openxmlformats.org/officeDocument/2006/relationships/image" Target="../media/image81.svg"/><Relationship Id="rId14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9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jpeg"/><Relationship Id="rId5" Type="http://schemas.openxmlformats.org/officeDocument/2006/relationships/image" Target="../media/image88.svg"/><Relationship Id="rId4" Type="http://schemas.openxmlformats.org/officeDocument/2006/relationships/image" Target="../media/image7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9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0ifn7qbrxeQ" TargetMode="External"/><Relationship Id="rId6" Type="http://schemas.openxmlformats.org/officeDocument/2006/relationships/image" Target="../media/image91.png"/><Relationship Id="rId5" Type="http://schemas.openxmlformats.org/officeDocument/2006/relationships/image" Target="../media/image76.sv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watch?v=WYomQtstoWM" TargetMode="External"/><Relationship Id="rId6" Type="http://schemas.openxmlformats.org/officeDocument/2006/relationships/image" Target="../media/image92.jpe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gif"/><Relationship Id="rId3" Type="http://schemas.openxmlformats.org/officeDocument/2006/relationships/image" Target="../media/image97.png"/><Relationship Id="rId7" Type="http://schemas.openxmlformats.org/officeDocument/2006/relationships/image" Target="../media/image10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svg"/><Relationship Id="rId5" Type="http://schemas.openxmlformats.org/officeDocument/2006/relationships/image" Target="../media/image98.jpeg"/><Relationship Id="rId4" Type="http://schemas.openxmlformats.org/officeDocument/2006/relationships/image" Target="../media/image17.svg"/><Relationship Id="rId9" Type="http://schemas.openxmlformats.org/officeDocument/2006/relationships/image" Target="../media/image10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svg"/><Relationship Id="rId4" Type="http://schemas.openxmlformats.org/officeDocument/2006/relationships/image" Target="../media/image10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06.png"/><Relationship Id="rId7" Type="http://schemas.openxmlformats.org/officeDocument/2006/relationships/image" Target="../media/image1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10" Type="http://schemas.openxmlformats.org/officeDocument/2006/relationships/image" Target="../media/image113.jpeg"/><Relationship Id="rId4" Type="http://schemas.openxmlformats.org/officeDocument/2006/relationships/image" Target="../media/image107.svg"/><Relationship Id="rId9" Type="http://schemas.openxmlformats.org/officeDocument/2006/relationships/image" Target="../media/image1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svg"/><Relationship Id="rId4" Type="http://schemas.openxmlformats.org/officeDocument/2006/relationships/image" Target="../media/image1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746" y="293846"/>
            <a:ext cx="3243123" cy="1010842"/>
          </a:xfrm>
          <a:custGeom>
            <a:avLst/>
            <a:gdLst/>
            <a:ahLst/>
            <a:cxnLst/>
            <a:rect l="l" t="t" r="r" b="b"/>
            <a:pathLst>
              <a:path w="3243123" h="1010842">
                <a:moveTo>
                  <a:pt x="0" y="0"/>
                </a:moveTo>
                <a:lnTo>
                  <a:pt x="3243123" y="0"/>
                </a:lnTo>
                <a:lnTo>
                  <a:pt x="3243123" y="1010842"/>
                </a:lnTo>
                <a:lnTo>
                  <a:pt x="0" y="10108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2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845931" y="27641"/>
            <a:ext cx="2186306" cy="1548558"/>
          </a:xfrm>
          <a:custGeom>
            <a:avLst/>
            <a:gdLst/>
            <a:ahLst/>
            <a:cxnLst/>
            <a:rect l="l" t="t" r="r" b="b"/>
            <a:pathLst>
              <a:path w="2186306" h="1548558">
                <a:moveTo>
                  <a:pt x="0" y="0"/>
                </a:moveTo>
                <a:lnTo>
                  <a:pt x="2186306" y="0"/>
                </a:lnTo>
                <a:lnTo>
                  <a:pt x="2186306" y="1548558"/>
                </a:lnTo>
                <a:lnTo>
                  <a:pt x="0" y="154855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137379" y="9687826"/>
            <a:ext cx="2516979" cy="698462"/>
          </a:xfrm>
          <a:custGeom>
            <a:avLst/>
            <a:gdLst/>
            <a:ahLst/>
            <a:cxnLst/>
            <a:rect l="l" t="t" r="r" b="b"/>
            <a:pathLst>
              <a:path w="2516979" h="698462">
                <a:moveTo>
                  <a:pt x="0" y="0"/>
                </a:moveTo>
                <a:lnTo>
                  <a:pt x="2516979" y="0"/>
                </a:lnTo>
                <a:lnTo>
                  <a:pt x="2516979" y="698462"/>
                </a:lnTo>
                <a:lnTo>
                  <a:pt x="0" y="69846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alphaModFix amt="3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-2772895" y="2249347"/>
            <a:ext cx="7977371" cy="8037653"/>
          </a:xfrm>
          <a:custGeom>
            <a:avLst/>
            <a:gdLst/>
            <a:ahLst/>
            <a:cxnLst/>
            <a:rect l="l" t="t" r="r" b="b"/>
            <a:pathLst>
              <a:path w="7977371" h="8037653">
                <a:moveTo>
                  <a:pt x="0" y="0"/>
                </a:moveTo>
                <a:lnTo>
                  <a:pt x="7977371" y="0"/>
                </a:lnTo>
                <a:lnTo>
                  <a:pt x="7977371" y="8037653"/>
                </a:lnTo>
                <a:lnTo>
                  <a:pt x="0" y="8037653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314896" y="293846"/>
            <a:ext cx="11716261" cy="6121746"/>
          </a:xfrm>
          <a:custGeom>
            <a:avLst/>
            <a:gdLst/>
            <a:ahLst/>
            <a:cxnLst/>
            <a:rect l="l" t="t" r="r" b="b"/>
            <a:pathLst>
              <a:path w="11716261" h="6121746">
                <a:moveTo>
                  <a:pt x="0" y="0"/>
                </a:moveTo>
                <a:lnTo>
                  <a:pt x="11716261" y="0"/>
                </a:lnTo>
                <a:lnTo>
                  <a:pt x="11716261" y="6121746"/>
                </a:lnTo>
                <a:lnTo>
                  <a:pt x="0" y="612174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alphaModFix amt="8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4238871" y="2656574"/>
            <a:ext cx="3214121" cy="2486926"/>
          </a:xfrm>
          <a:custGeom>
            <a:avLst/>
            <a:gdLst/>
            <a:ahLst/>
            <a:cxnLst/>
            <a:rect l="l" t="t" r="r" b="b"/>
            <a:pathLst>
              <a:path w="3214121" h="2486926">
                <a:moveTo>
                  <a:pt x="0" y="0"/>
                </a:moveTo>
                <a:lnTo>
                  <a:pt x="3214121" y="0"/>
                </a:lnTo>
                <a:lnTo>
                  <a:pt x="3214121" y="2486926"/>
                </a:lnTo>
                <a:lnTo>
                  <a:pt x="0" y="24869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4307172" y="4831612"/>
            <a:ext cx="3725065" cy="3762692"/>
          </a:xfrm>
          <a:custGeom>
            <a:avLst/>
            <a:gdLst/>
            <a:ahLst/>
            <a:cxnLst/>
            <a:rect l="l" t="t" r="r" b="b"/>
            <a:pathLst>
              <a:path w="3725065" h="3762692">
                <a:moveTo>
                  <a:pt x="0" y="0"/>
                </a:moveTo>
                <a:lnTo>
                  <a:pt x="3725065" y="0"/>
                </a:lnTo>
                <a:lnTo>
                  <a:pt x="3725065" y="3762692"/>
                </a:lnTo>
                <a:lnTo>
                  <a:pt x="0" y="3762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5708987" y="1459606"/>
            <a:ext cx="7376636" cy="4462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802"/>
              </a:lnSpc>
              <a:spcBef>
                <a:spcPct val="0"/>
              </a:spcBef>
            </a:pPr>
            <a:r>
              <a:rPr lang="en-US" sz="23430">
                <a:solidFill>
                  <a:srgbClr val="044737"/>
                </a:solidFill>
                <a:latin typeface="Impact"/>
                <a:ea typeface="Impact"/>
                <a:cs typeface="Impact"/>
                <a:sym typeface="Impact"/>
              </a:rPr>
              <a:t>COP 31</a:t>
            </a:r>
          </a:p>
        </p:txBody>
      </p:sp>
      <p:sp>
        <p:nvSpPr>
          <p:cNvPr id="10" name="Freeform 10"/>
          <p:cNvSpPr/>
          <p:nvPr/>
        </p:nvSpPr>
        <p:spPr>
          <a:xfrm>
            <a:off x="6636948" y="302109"/>
            <a:ext cx="2331585" cy="2548180"/>
          </a:xfrm>
          <a:custGeom>
            <a:avLst/>
            <a:gdLst/>
            <a:ahLst/>
            <a:cxnLst/>
            <a:rect l="l" t="t" r="r" b="b"/>
            <a:pathLst>
              <a:path w="2331585" h="2548180">
                <a:moveTo>
                  <a:pt x="0" y="0"/>
                </a:moveTo>
                <a:lnTo>
                  <a:pt x="2331585" y="0"/>
                </a:lnTo>
                <a:lnTo>
                  <a:pt x="2331585" y="2548180"/>
                </a:lnTo>
                <a:lnTo>
                  <a:pt x="0" y="254818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5546758" y="6712958"/>
            <a:ext cx="3536276" cy="3324099"/>
          </a:xfrm>
          <a:custGeom>
            <a:avLst/>
            <a:gdLst/>
            <a:ahLst/>
            <a:cxnLst/>
            <a:rect l="l" t="t" r="r" b="b"/>
            <a:pathLst>
              <a:path w="3536276" h="3324099">
                <a:moveTo>
                  <a:pt x="0" y="0"/>
                </a:moveTo>
                <a:lnTo>
                  <a:pt x="3536275" y="0"/>
                </a:lnTo>
                <a:lnTo>
                  <a:pt x="3536275" y="3324099"/>
                </a:lnTo>
                <a:lnTo>
                  <a:pt x="0" y="3324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9834785" y="6415592"/>
            <a:ext cx="4013593" cy="2990127"/>
          </a:xfrm>
          <a:custGeom>
            <a:avLst/>
            <a:gdLst/>
            <a:ahLst/>
            <a:cxnLst/>
            <a:rect l="l" t="t" r="r" b="b"/>
            <a:pathLst>
              <a:path w="4013593" h="2990127">
                <a:moveTo>
                  <a:pt x="0" y="0"/>
                </a:moveTo>
                <a:lnTo>
                  <a:pt x="4013593" y="0"/>
                </a:lnTo>
                <a:lnTo>
                  <a:pt x="4013593" y="2990127"/>
                </a:lnTo>
                <a:lnTo>
                  <a:pt x="0" y="2990127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9205" y="73814"/>
            <a:ext cx="7548864" cy="7894237"/>
          </a:xfrm>
          <a:custGeom>
            <a:avLst/>
            <a:gdLst/>
            <a:ahLst/>
            <a:cxnLst/>
            <a:rect l="l" t="t" r="r" b="b"/>
            <a:pathLst>
              <a:path w="7548864" h="7894237">
                <a:moveTo>
                  <a:pt x="0" y="0"/>
                </a:moveTo>
                <a:lnTo>
                  <a:pt x="7548863" y="0"/>
                </a:lnTo>
                <a:lnTo>
                  <a:pt x="7548863" y="7894237"/>
                </a:lnTo>
                <a:lnTo>
                  <a:pt x="0" y="7894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555226" y="6172200"/>
            <a:ext cx="2371621" cy="4114800"/>
          </a:xfrm>
          <a:custGeom>
            <a:avLst/>
            <a:gdLst/>
            <a:ahLst/>
            <a:cxnLst/>
            <a:rect l="l" t="t" r="r" b="b"/>
            <a:pathLst>
              <a:path w="2371621" h="4114800">
                <a:moveTo>
                  <a:pt x="0" y="0"/>
                </a:moveTo>
                <a:lnTo>
                  <a:pt x="2371622" y="0"/>
                </a:lnTo>
                <a:lnTo>
                  <a:pt x="23716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126328">
            <a:off x="7616231" y="801013"/>
            <a:ext cx="6224814" cy="6417334"/>
          </a:xfrm>
          <a:custGeom>
            <a:avLst/>
            <a:gdLst/>
            <a:ahLst/>
            <a:cxnLst/>
            <a:rect l="l" t="t" r="r" b="b"/>
            <a:pathLst>
              <a:path w="6224814" h="6417334">
                <a:moveTo>
                  <a:pt x="0" y="0"/>
                </a:moveTo>
                <a:lnTo>
                  <a:pt x="6224814" y="0"/>
                </a:lnTo>
                <a:lnTo>
                  <a:pt x="6224814" y="6417334"/>
                </a:lnTo>
                <a:lnTo>
                  <a:pt x="0" y="6417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81052" y="1146361"/>
            <a:ext cx="6152078" cy="221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74"/>
              </a:lnSpc>
            </a:pPr>
            <a:r>
              <a:rPr lang="en-US" sz="6249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Gwers</a:t>
            </a:r>
          </a:p>
          <a:p>
            <a:pPr algn="ctr">
              <a:lnSpc>
                <a:spcPts val="5312"/>
              </a:lnSpc>
            </a:pPr>
            <a:endParaRPr lang="en-US" sz="6249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96191" y="3523175"/>
            <a:ext cx="20903" cy="890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73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843998" y="2684111"/>
            <a:ext cx="5422457" cy="317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Byddwn yn dysgu popeth am COP31, a pam ei bod mor bwysig</a:t>
            </a:r>
          </a:p>
        </p:txBody>
      </p:sp>
      <p:sp>
        <p:nvSpPr>
          <p:cNvPr id="8" name="Freeform 8"/>
          <p:cNvSpPr/>
          <p:nvPr/>
        </p:nvSpPr>
        <p:spPr>
          <a:xfrm>
            <a:off x="10133774" y="311992"/>
            <a:ext cx="8428700" cy="9663016"/>
          </a:xfrm>
          <a:custGeom>
            <a:avLst/>
            <a:gdLst/>
            <a:ahLst/>
            <a:cxnLst/>
            <a:rect l="l" t="t" r="r" b="b"/>
            <a:pathLst>
              <a:path w="8428700" h="9663016">
                <a:moveTo>
                  <a:pt x="0" y="0"/>
                </a:moveTo>
                <a:lnTo>
                  <a:pt x="8428700" y="0"/>
                </a:lnTo>
                <a:lnTo>
                  <a:pt x="8428700" y="9663016"/>
                </a:lnTo>
                <a:lnTo>
                  <a:pt x="0" y="966301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72073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5188691" y="-5732616"/>
            <a:ext cx="21300636" cy="8323124"/>
          </a:xfrm>
          <a:custGeom>
            <a:avLst/>
            <a:gdLst/>
            <a:ahLst/>
            <a:cxnLst/>
            <a:rect l="l" t="t" r="r" b="b"/>
            <a:pathLst>
              <a:path w="21300636" h="8323124">
                <a:moveTo>
                  <a:pt x="0" y="0"/>
                </a:moveTo>
                <a:lnTo>
                  <a:pt x="21300635" y="0"/>
                </a:lnTo>
                <a:lnTo>
                  <a:pt x="21300635" y="8323124"/>
                </a:lnTo>
                <a:lnTo>
                  <a:pt x="0" y="83231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10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1738658" y="3927669"/>
            <a:ext cx="6245030" cy="4514668"/>
            <a:chOff x="0" y="0"/>
            <a:chExt cx="7298676" cy="5276372"/>
          </a:xfrm>
        </p:grpSpPr>
        <p:sp>
          <p:nvSpPr>
            <p:cNvPr id="4" name="Freeform 4"/>
            <p:cNvSpPr/>
            <p:nvPr/>
          </p:nvSpPr>
          <p:spPr>
            <a:xfrm>
              <a:off x="1667" y="1841"/>
              <a:ext cx="7300199" cy="5275344"/>
            </a:xfrm>
            <a:custGeom>
              <a:avLst/>
              <a:gdLst/>
              <a:ahLst/>
              <a:cxnLst/>
              <a:rect l="l" t="t" r="r" b="b"/>
              <a:pathLst>
                <a:path w="7300199" h="5275344">
                  <a:moveTo>
                    <a:pt x="5162310" y="5204918"/>
                  </a:moveTo>
                  <a:cubicBezTo>
                    <a:pt x="5120076" y="5213442"/>
                    <a:pt x="5087442" y="5224807"/>
                    <a:pt x="5054807" y="5227649"/>
                  </a:cubicBezTo>
                  <a:cubicBezTo>
                    <a:pt x="4870516" y="5239014"/>
                    <a:pt x="4688145" y="5250379"/>
                    <a:pt x="4503854" y="5260324"/>
                  </a:cubicBezTo>
                  <a:cubicBezTo>
                    <a:pt x="4409790" y="5264586"/>
                    <a:pt x="4315725" y="5268848"/>
                    <a:pt x="4221660" y="5270269"/>
                  </a:cubicBezTo>
                  <a:cubicBezTo>
                    <a:pt x="4119916" y="5273110"/>
                    <a:pt x="4018172" y="5277071"/>
                    <a:pt x="3918348" y="5274531"/>
                  </a:cubicBezTo>
                  <a:cubicBezTo>
                    <a:pt x="3822363" y="5273110"/>
                    <a:pt x="3726379" y="5268848"/>
                    <a:pt x="3634233" y="5256062"/>
                  </a:cubicBezTo>
                  <a:cubicBezTo>
                    <a:pt x="3515212" y="5240435"/>
                    <a:pt x="3394271" y="5240435"/>
                    <a:pt x="3277170" y="5226228"/>
                  </a:cubicBezTo>
                  <a:cubicBezTo>
                    <a:pt x="2971939" y="5189290"/>
                    <a:pt x="2660948" y="5199235"/>
                    <a:pt x="2353798" y="5183608"/>
                  </a:cubicBezTo>
                  <a:cubicBezTo>
                    <a:pt x="2181025" y="5175084"/>
                    <a:pt x="2008253" y="5155194"/>
                    <a:pt x="1835480" y="5138146"/>
                  </a:cubicBezTo>
                  <a:cubicBezTo>
                    <a:pt x="1639671" y="5119677"/>
                    <a:pt x="1443863" y="5098367"/>
                    <a:pt x="1246134" y="5078478"/>
                  </a:cubicBezTo>
                  <a:cubicBezTo>
                    <a:pt x="1102157" y="5064271"/>
                    <a:pt x="956260" y="5050065"/>
                    <a:pt x="812283" y="5035858"/>
                  </a:cubicBezTo>
                  <a:cubicBezTo>
                    <a:pt x="808444" y="5035858"/>
                    <a:pt x="804604" y="5034437"/>
                    <a:pt x="800765" y="5034437"/>
                  </a:cubicBezTo>
                  <a:cubicBezTo>
                    <a:pt x="679824" y="4996079"/>
                    <a:pt x="551205" y="4966245"/>
                    <a:pt x="439863" y="4916522"/>
                  </a:cubicBezTo>
                  <a:cubicBezTo>
                    <a:pt x="251733" y="4831281"/>
                    <a:pt x="171105" y="4694897"/>
                    <a:pt x="163427" y="4534361"/>
                  </a:cubicBezTo>
                  <a:cubicBezTo>
                    <a:pt x="161507" y="4478955"/>
                    <a:pt x="151909" y="4424969"/>
                    <a:pt x="151909" y="4369563"/>
                  </a:cubicBezTo>
                  <a:cubicBezTo>
                    <a:pt x="153828" y="4292847"/>
                    <a:pt x="161507" y="4217551"/>
                    <a:pt x="167266" y="4142256"/>
                  </a:cubicBezTo>
                  <a:cubicBezTo>
                    <a:pt x="182624" y="3917790"/>
                    <a:pt x="190302" y="3693324"/>
                    <a:pt x="167266" y="3468858"/>
                  </a:cubicBezTo>
                  <a:cubicBezTo>
                    <a:pt x="146149" y="3267123"/>
                    <a:pt x="126952" y="3066808"/>
                    <a:pt x="105836" y="2865073"/>
                  </a:cubicBezTo>
                  <a:cubicBezTo>
                    <a:pt x="92398" y="2735792"/>
                    <a:pt x="75121" y="2607931"/>
                    <a:pt x="63603" y="2478650"/>
                  </a:cubicBezTo>
                  <a:cubicBezTo>
                    <a:pt x="55924" y="2393410"/>
                    <a:pt x="57844" y="2306749"/>
                    <a:pt x="50165" y="2221509"/>
                  </a:cubicBezTo>
                  <a:cubicBezTo>
                    <a:pt x="46325" y="2173206"/>
                    <a:pt x="25209" y="2126324"/>
                    <a:pt x="23289" y="2078021"/>
                  </a:cubicBezTo>
                  <a:cubicBezTo>
                    <a:pt x="15610" y="1961526"/>
                    <a:pt x="13691" y="1843610"/>
                    <a:pt x="9851" y="1725695"/>
                  </a:cubicBezTo>
                  <a:cubicBezTo>
                    <a:pt x="7931" y="1680233"/>
                    <a:pt x="-1667" y="1634772"/>
                    <a:pt x="253" y="1589310"/>
                  </a:cubicBezTo>
                  <a:cubicBezTo>
                    <a:pt x="2172" y="1518277"/>
                    <a:pt x="13691" y="1447243"/>
                    <a:pt x="15610" y="1376210"/>
                  </a:cubicBezTo>
                  <a:cubicBezTo>
                    <a:pt x="17530" y="1293811"/>
                    <a:pt x="6012" y="1211412"/>
                    <a:pt x="9851" y="1130434"/>
                  </a:cubicBezTo>
                  <a:cubicBezTo>
                    <a:pt x="9851" y="1052297"/>
                    <a:pt x="23289" y="975581"/>
                    <a:pt x="36727" y="897444"/>
                  </a:cubicBezTo>
                  <a:cubicBezTo>
                    <a:pt x="40566" y="870451"/>
                    <a:pt x="67442" y="846299"/>
                    <a:pt x="75121" y="819307"/>
                  </a:cubicBezTo>
                  <a:cubicBezTo>
                    <a:pt x="107756" y="685764"/>
                    <a:pt x="142310" y="552221"/>
                    <a:pt x="226777" y="428622"/>
                  </a:cubicBezTo>
                  <a:cubicBezTo>
                    <a:pt x="245974" y="401630"/>
                    <a:pt x="276689" y="377478"/>
                    <a:pt x="305484" y="356168"/>
                  </a:cubicBezTo>
                  <a:cubicBezTo>
                    <a:pt x="315083" y="349065"/>
                    <a:pt x="338119" y="353327"/>
                    <a:pt x="343878" y="353327"/>
                  </a:cubicBezTo>
                  <a:cubicBezTo>
                    <a:pt x="357316" y="334858"/>
                    <a:pt x="364995" y="316389"/>
                    <a:pt x="380352" y="307865"/>
                  </a:cubicBezTo>
                  <a:cubicBezTo>
                    <a:pt x="462899" y="260983"/>
                    <a:pt x="549285" y="226887"/>
                    <a:pt x="656788" y="218363"/>
                  </a:cubicBezTo>
                  <a:cubicBezTo>
                    <a:pt x="737415" y="211260"/>
                    <a:pt x="816123" y="185688"/>
                    <a:pt x="896750" y="171481"/>
                  </a:cubicBezTo>
                  <a:cubicBezTo>
                    <a:pt x="994654" y="154433"/>
                    <a:pt x="1092559" y="134543"/>
                    <a:pt x="1194302" y="124599"/>
                  </a:cubicBezTo>
                  <a:cubicBezTo>
                    <a:pt x="1286448" y="116075"/>
                    <a:pt x="1374754" y="97606"/>
                    <a:pt x="1468819" y="91923"/>
                  </a:cubicBezTo>
                  <a:cubicBezTo>
                    <a:pt x="1564803" y="86241"/>
                    <a:pt x="1660788" y="69193"/>
                    <a:pt x="1758692" y="63510"/>
                  </a:cubicBezTo>
                  <a:cubicBezTo>
                    <a:pt x="2023610" y="49303"/>
                    <a:pt x="2290448" y="39358"/>
                    <a:pt x="2555365" y="27993"/>
                  </a:cubicBezTo>
                  <a:cubicBezTo>
                    <a:pt x="2620635" y="25152"/>
                    <a:pt x="2685905" y="27993"/>
                    <a:pt x="2751174" y="29414"/>
                  </a:cubicBezTo>
                  <a:cubicBezTo>
                    <a:pt x="2783809" y="30834"/>
                    <a:pt x="2816444" y="36517"/>
                    <a:pt x="2850998" y="39358"/>
                  </a:cubicBezTo>
                  <a:cubicBezTo>
                    <a:pt x="2866356" y="40779"/>
                    <a:pt x="2881713" y="36517"/>
                    <a:pt x="2897071" y="36517"/>
                  </a:cubicBezTo>
                  <a:cubicBezTo>
                    <a:pt x="2943143" y="36517"/>
                    <a:pt x="2991136" y="36517"/>
                    <a:pt x="3037209" y="35096"/>
                  </a:cubicBezTo>
                  <a:cubicBezTo>
                    <a:pt x="3125514" y="32255"/>
                    <a:pt x="3215740" y="25152"/>
                    <a:pt x="3304046" y="25152"/>
                  </a:cubicBezTo>
                  <a:cubicBezTo>
                    <a:pt x="3390432" y="25152"/>
                    <a:pt x="3476818" y="29414"/>
                    <a:pt x="3563205" y="32255"/>
                  </a:cubicBezTo>
                  <a:lnTo>
                    <a:pt x="3632314" y="32255"/>
                  </a:lnTo>
                  <a:cubicBezTo>
                    <a:pt x="3737897" y="29414"/>
                    <a:pt x="3841560" y="29414"/>
                    <a:pt x="3947144" y="25152"/>
                  </a:cubicBezTo>
                  <a:cubicBezTo>
                    <a:pt x="4048887" y="20890"/>
                    <a:pt x="4148711" y="10945"/>
                    <a:pt x="4250455" y="6683"/>
                  </a:cubicBezTo>
                  <a:cubicBezTo>
                    <a:pt x="4298447" y="3842"/>
                    <a:pt x="4348360" y="3842"/>
                    <a:pt x="4396352" y="10945"/>
                  </a:cubicBezTo>
                  <a:cubicBezTo>
                    <a:pt x="4469300" y="20890"/>
                    <a:pt x="4538409" y="26572"/>
                    <a:pt x="4611358" y="10945"/>
                  </a:cubicBezTo>
                  <a:cubicBezTo>
                    <a:pt x="4638233" y="5262"/>
                    <a:pt x="4672788" y="15207"/>
                    <a:pt x="4703503" y="18048"/>
                  </a:cubicBezTo>
                  <a:cubicBezTo>
                    <a:pt x="4716941" y="19469"/>
                    <a:pt x="4732298" y="22310"/>
                    <a:pt x="4739977" y="18048"/>
                  </a:cubicBezTo>
                  <a:cubicBezTo>
                    <a:pt x="4791809" y="-9461"/>
                    <a:pt x="4839801" y="-3111"/>
                    <a:pt x="4889713" y="20890"/>
                  </a:cubicBezTo>
                  <a:cubicBezTo>
                    <a:pt x="4895472" y="23731"/>
                    <a:pt x="4910830" y="16628"/>
                    <a:pt x="4922348" y="16628"/>
                  </a:cubicBezTo>
                  <a:cubicBezTo>
                    <a:pt x="4968420" y="16628"/>
                    <a:pt x="5014493" y="16628"/>
                    <a:pt x="5062486" y="18048"/>
                  </a:cubicBezTo>
                  <a:cubicBezTo>
                    <a:pt x="5097040" y="19469"/>
                    <a:pt x="5129675" y="27993"/>
                    <a:pt x="5164230" y="30834"/>
                  </a:cubicBezTo>
                  <a:cubicBezTo>
                    <a:pt x="5239098" y="37938"/>
                    <a:pt x="5315885" y="49303"/>
                    <a:pt x="5392673" y="49303"/>
                  </a:cubicBezTo>
                  <a:cubicBezTo>
                    <a:pt x="5536650" y="50724"/>
                    <a:pt x="5680627" y="54986"/>
                    <a:pt x="5822684" y="77717"/>
                  </a:cubicBezTo>
                  <a:cubicBezTo>
                    <a:pt x="5955143" y="99027"/>
                    <a:pt x="6091441" y="99027"/>
                    <a:pt x="6225820" y="116075"/>
                  </a:cubicBezTo>
                  <a:cubicBezTo>
                    <a:pt x="6306448" y="126019"/>
                    <a:pt x="6388994" y="144488"/>
                    <a:pt x="6458103" y="174322"/>
                  </a:cubicBezTo>
                  <a:cubicBezTo>
                    <a:pt x="6532971" y="205577"/>
                    <a:pt x="6590562" y="256721"/>
                    <a:pt x="6657751" y="299341"/>
                  </a:cubicBezTo>
                  <a:cubicBezTo>
                    <a:pt x="6682707" y="314969"/>
                    <a:pt x="6719182" y="326334"/>
                    <a:pt x="6736459" y="346223"/>
                  </a:cubicBezTo>
                  <a:cubicBezTo>
                    <a:pt x="6786371" y="400209"/>
                    <a:pt x="6830524" y="457036"/>
                    <a:pt x="6874677" y="513863"/>
                  </a:cubicBezTo>
                  <a:cubicBezTo>
                    <a:pt x="6907311" y="555062"/>
                    <a:pt x="6939947" y="597682"/>
                    <a:pt x="6964902" y="640302"/>
                  </a:cubicBezTo>
                  <a:cubicBezTo>
                    <a:pt x="6991777" y="690026"/>
                    <a:pt x="7012895" y="741170"/>
                    <a:pt x="7034011" y="793735"/>
                  </a:cubicBezTo>
                  <a:cubicBezTo>
                    <a:pt x="7066647" y="876134"/>
                    <a:pt x="7105040" y="958532"/>
                    <a:pt x="7126156" y="1043773"/>
                  </a:cubicBezTo>
                  <a:cubicBezTo>
                    <a:pt x="7156871" y="1163109"/>
                    <a:pt x="7172229" y="1285287"/>
                    <a:pt x="7195266" y="1406044"/>
                  </a:cubicBezTo>
                  <a:cubicBezTo>
                    <a:pt x="7202944" y="1445823"/>
                    <a:pt x="7212542" y="1485601"/>
                    <a:pt x="7216382" y="1525380"/>
                  </a:cubicBezTo>
                  <a:cubicBezTo>
                    <a:pt x="7227900" y="1639034"/>
                    <a:pt x="7235579" y="1751267"/>
                    <a:pt x="7245177" y="1864920"/>
                  </a:cubicBezTo>
                  <a:cubicBezTo>
                    <a:pt x="7258615" y="2005567"/>
                    <a:pt x="7277813" y="2144793"/>
                    <a:pt x="7287411" y="2285439"/>
                  </a:cubicBezTo>
                  <a:cubicBezTo>
                    <a:pt x="7297009" y="2420403"/>
                    <a:pt x="7302090" y="2556787"/>
                    <a:pt x="7299549" y="2693172"/>
                  </a:cubicBezTo>
                  <a:cubicBezTo>
                    <a:pt x="7295090" y="2920479"/>
                    <a:pt x="7279732" y="3146366"/>
                    <a:pt x="7264375" y="3373673"/>
                  </a:cubicBezTo>
                  <a:cubicBezTo>
                    <a:pt x="7254776" y="3514320"/>
                    <a:pt x="7241338" y="3653545"/>
                    <a:pt x="7222141" y="3792771"/>
                  </a:cubicBezTo>
                  <a:cubicBezTo>
                    <a:pt x="7202944" y="3931997"/>
                    <a:pt x="7174148" y="4069802"/>
                    <a:pt x="7153033" y="4209028"/>
                  </a:cubicBezTo>
                  <a:cubicBezTo>
                    <a:pt x="7137675" y="4305633"/>
                    <a:pt x="7133835" y="4402239"/>
                    <a:pt x="7116558" y="4497424"/>
                  </a:cubicBezTo>
                  <a:cubicBezTo>
                    <a:pt x="7101200" y="4584085"/>
                    <a:pt x="7043610" y="4660801"/>
                    <a:pt x="6966822" y="4724731"/>
                  </a:cubicBezTo>
                  <a:cubicBezTo>
                    <a:pt x="6903472" y="4778716"/>
                    <a:pt x="6853560" y="4839805"/>
                    <a:pt x="6788291" y="4892370"/>
                  </a:cubicBezTo>
                  <a:cubicBezTo>
                    <a:pt x="6730700" y="4939252"/>
                    <a:pt x="6667350" y="4986135"/>
                    <a:pt x="6567526" y="4987555"/>
                  </a:cubicBezTo>
                  <a:cubicBezTo>
                    <a:pt x="6544489" y="4987555"/>
                    <a:pt x="6523373" y="5004603"/>
                    <a:pt x="6500337" y="5013127"/>
                  </a:cubicBezTo>
                  <a:cubicBezTo>
                    <a:pt x="6402432" y="5044382"/>
                    <a:pt x="6300688" y="5071375"/>
                    <a:pt x="6204703" y="5105471"/>
                  </a:cubicBezTo>
                  <a:cubicBezTo>
                    <a:pt x="6028092" y="5167980"/>
                    <a:pt x="5838042" y="5177925"/>
                    <a:pt x="5647992" y="5183608"/>
                  </a:cubicBezTo>
                  <a:cubicBezTo>
                    <a:pt x="5575044" y="5186449"/>
                    <a:pt x="5500176" y="5182187"/>
                    <a:pt x="5427227" y="5186449"/>
                  </a:cubicBezTo>
                  <a:cubicBezTo>
                    <a:pt x="5390753" y="5187870"/>
                    <a:pt x="5356199" y="5200656"/>
                    <a:pt x="5321644" y="5206338"/>
                  </a:cubicBezTo>
                  <a:cubicBezTo>
                    <a:pt x="5306287" y="5209180"/>
                    <a:pt x="5290929" y="5207759"/>
                    <a:pt x="5273652" y="5209180"/>
                  </a:cubicBezTo>
                  <a:cubicBezTo>
                    <a:pt x="5250616" y="5210601"/>
                    <a:pt x="5227579" y="5214863"/>
                    <a:pt x="5204543" y="5213442"/>
                  </a:cubicBezTo>
                  <a:cubicBezTo>
                    <a:pt x="5181507" y="5210601"/>
                    <a:pt x="5166149" y="5204918"/>
                    <a:pt x="5162310" y="5204918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4538" r="-4538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Freeform 5"/>
          <p:cNvSpPr/>
          <p:nvPr/>
        </p:nvSpPr>
        <p:spPr>
          <a:xfrm>
            <a:off x="641761" y="269233"/>
            <a:ext cx="1235921" cy="1224686"/>
          </a:xfrm>
          <a:custGeom>
            <a:avLst/>
            <a:gdLst/>
            <a:ahLst/>
            <a:cxnLst/>
            <a:rect l="l" t="t" r="r" b="b"/>
            <a:pathLst>
              <a:path w="1235921" h="1224686">
                <a:moveTo>
                  <a:pt x="0" y="0"/>
                </a:moveTo>
                <a:lnTo>
                  <a:pt x="1235921" y="0"/>
                </a:lnTo>
                <a:lnTo>
                  <a:pt x="1235921" y="1224686"/>
                </a:lnTo>
                <a:lnTo>
                  <a:pt x="0" y="12246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2162735" y="446128"/>
            <a:ext cx="6981265" cy="1023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2"/>
              </a:lnSpc>
              <a:spcBef>
                <a:spcPct val="0"/>
              </a:spcBef>
            </a:pPr>
            <a:r>
              <a:rPr lang="en-US" sz="7772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Beth yw COP?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1761" y="2656402"/>
            <a:ext cx="10873126" cy="6943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2625" lvl="1" indent="-401312" algn="l">
              <a:lnSpc>
                <a:spcPts val="4238"/>
              </a:lnSpc>
              <a:buFont typeface="Arial"/>
              <a:buChar char="•"/>
            </a:pPr>
            <a:r>
              <a:rPr lang="en-US" sz="3717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Cyfarfod byd-eang ydy COP, lle mae arweinwyr o bob rhan o'r byd yn dod at ei gilydd i drafod materion amgylcheddol, gyda'r prif ffocws ar newid hinsawdd. Eu nod yw dod o hyd i atebion byd-eang i'r broblem.</a:t>
            </a:r>
          </a:p>
          <a:p>
            <a:pPr algn="l">
              <a:lnSpc>
                <a:spcPts val="4238"/>
              </a:lnSpc>
            </a:pPr>
            <a:endParaRPr lang="en-US" sz="3717">
              <a:solidFill>
                <a:srgbClr val="044737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2625" lvl="1" indent="-401312" algn="l">
              <a:lnSpc>
                <a:spcPts val="4238"/>
              </a:lnSpc>
              <a:buFont typeface="Arial"/>
              <a:buChar char="•"/>
            </a:pPr>
            <a:r>
              <a:rPr lang="en-US" sz="3717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Ar gyfer 2026, mae’n cael ei galw’n COP31, gan mai hon yw'r 31ain cynhadledd ers i'r COP gael ei chynnal gyntaf ym 1995. </a:t>
            </a:r>
          </a:p>
          <a:p>
            <a:pPr algn="l">
              <a:lnSpc>
                <a:spcPts val="4238"/>
              </a:lnSpc>
            </a:pPr>
            <a:endParaRPr lang="en-US" sz="3717">
              <a:solidFill>
                <a:srgbClr val="044737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02625" lvl="1" indent="-401312" algn="l">
              <a:lnSpc>
                <a:spcPts val="4238"/>
              </a:lnSpc>
              <a:buFont typeface="Arial"/>
              <a:buChar char="•"/>
            </a:pPr>
            <a:r>
              <a:rPr lang="en-US" sz="3717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Mae'r gynhadledd yn cael ei rhedeg gan y Cenhedloedd Unedig. Oes unrhyw un yn gwybod beth yw hynny?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003778" y="2666708"/>
            <a:ext cx="5979910" cy="1540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7"/>
              </a:lnSpc>
            </a:pPr>
            <a:r>
              <a:rPr lang="en-US" sz="4017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COP= cynhadledd y partïon</a:t>
            </a:r>
          </a:p>
          <a:p>
            <a:pPr algn="ctr">
              <a:lnSpc>
                <a:spcPts val="4017"/>
              </a:lnSpc>
            </a:pPr>
            <a:endParaRPr lang="en-US" sz="4017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-5784745" y="-5972161"/>
            <a:ext cx="22036046" cy="8610483"/>
          </a:xfrm>
          <a:custGeom>
            <a:avLst/>
            <a:gdLst/>
            <a:ahLst/>
            <a:cxnLst/>
            <a:rect l="l" t="t" r="r" b="b"/>
            <a:pathLst>
              <a:path w="22036046" h="8610483">
                <a:moveTo>
                  <a:pt x="0" y="0"/>
                </a:moveTo>
                <a:lnTo>
                  <a:pt x="22036046" y="0"/>
                </a:lnTo>
                <a:lnTo>
                  <a:pt x="22036046" y="8610483"/>
                </a:lnTo>
                <a:lnTo>
                  <a:pt x="0" y="8610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10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641761" y="269233"/>
            <a:ext cx="1235921" cy="1224686"/>
          </a:xfrm>
          <a:custGeom>
            <a:avLst/>
            <a:gdLst/>
            <a:ahLst/>
            <a:cxnLst/>
            <a:rect l="l" t="t" r="r" b="b"/>
            <a:pathLst>
              <a:path w="1235921" h="1224686">
                <a:moveTo>
                  <a:pt x="0" y="0"/>
                </a:moveTo>
                <a:lnTo>
                  <a:pt x="1235921" y="0"/>
                </a:lnTo>
                <a:lnTo>
                  <a:pt x="1235921" y="1224686"/>
                </a:lnTo>
                <a:lnTo>
                  <a:pt x="0" y="12246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693757" y="293728"/>
            <a:ext cx="1704151" cy="1673167"/>
          </a:xfrm>
          <a:custGeom>
            <a:avLst/>
            <a:gdLst/>
            <a:ahLst/>
            <a:cxnLst/>
            <a:rect l="l" t="t" r="r" b="b"/>
            <a:pathLst>
              <a:path w="1704151" h="1673167">
                <a:moveTo>
                  <a:pt x="0" y="0"/>
                </a:moveTo>
                <a:lnTo>
                  <a:pt x="1704151" y="0"/>
                </a:lnTo>
                <a:lnTo>
                  <a:pt x="1704151" y="1673167"/>
                </a:lnTo>
                <a:lnTo>
                  <a:pt x="0" y="16731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1721450" y="2743629"/>
            <a:ext cx="4247535" cy="4114800"/>
          </a:xfrm>
          <a:custGeom>
            <a:avLst/>
            <a:gdLst/>
            <a:ahLst/>
            <a:cxnLst/>
            <a:rect l="l" t="t" r="r" b="b"/>
            <a:pathLst>
              <a:path w="4247535" h="4114800">
                <a:moveTo>
                  <a:pt x="0" y="0"/>
                </a:moveTo>
                <a:lnTo>
                  <a:pt x="4247535" y="0"/>
                </a:lnTo>
                <a:lnTo>
                  <a:pt x="42475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288982" y="881576"/>
            <a:ext cx="2970318" cy="3000321"/>
          </a:xfrm>
          <a:custGeom>
            <a:avLst/>
            <a:gdLst/>
            <a:ahLst/>
            <a:cxnLst/>
            <a:rect l="l" t="t" r="r" b="b"/>
            <a:pathLst>
              <a:path w="2970318" h="3000321">
                <a:moveTo>
                  <a:pt x="0" y="0"/>
                </a:moveTo>
                <a:lnTo>
                  <a:pt x="2970318" y="0"/>
                </a:lnTo>
                <a:lnTo>
                  <a:pt x="2970318" y="3000320"/>
                </a:lnTo>
                <a:lnTo>
                  <a:pt x="0" y="300032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582780" y="2705529"/>
            <a:ext cx="11915232" cy="8355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6"/>
              </a:lnSpc>
            </a:pPr>
            <a:r>
              <a:rPr lang="en-US" sz="3917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Yn 2015, daeth 195 o wledydd at ei gilydd i lofnodi Cytundeb Paris.</a:t>
            </a:r>
          </a:p>
          <a:p>
            <a:pPr algn="l">
              <a:lnSpc>
                <a:spcPts val="4426"/>
              </a:lnSpc>
            </a:pPr>
            <a:endParaRPr lang="en-US" sz="3917">
              <a:solidFill>
                <a:srgbClr val="044737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l">
              <a:lnSpc>
                <a:spcPts val="4426"/>
              </a:lnSpc>
            </a:pPr>
            <a:r>
              <a:rPr lang="en-US" sz="3917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Mae Cytundeb Paris yn gytundeb rhyngwladol sy'n rhwymo’n gyfreithiol ar newid hinsawdd. </a:t>
            </a:r>
          </a:p>
          <a:p>
            <a:pPr algn="l">
              <a:lnSpc>
                <a:spcPts val="4426"/>
              </a:lnSpc>
            </a:pPr>
            <a:endParaRPr lang="en-US" sz="3917">
              <a:solidFill>
                <a:srgbClr val="044737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l">
              <a:lnSpc>
                <a:spcPts val="4426"/>
              </a:lnSpc>
            </a:pPr>
            <a:r>
              <a:rPr lang="en-US" sz="3917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Ei brif nod yw cyfyngu cynhesu byd-eang i ddim mwy na 2 radd yn uwch na lefelau cyn-ddiwydiannol ac os yn bosib, i 1.5 gradd. </a:t>
            </a:r>
          </a:p>
          <a:p>
            <a:pPr algn="l">
              <a:lnSpc>
                <a:spcPts val="4426"/>
              </a:lnSpc>
            </a:pPr>
            <a:endParaRPr lang="en-US" sz="3917">
              <a:solidFill>
                <a:srgbClr val="044737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l">
              <a:lnSpc>
                <a:spcPts val="4426"/>
              </a:lnSpc>
            </a:pPr>
            <a:r>
              <a:rPr lang="en-US" sz="3917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Mae gwyddonwyr wedi dweud bod cadw'r cynhesu i lai na 1.5 radd yn hanfodol i sicrhau planed iach a diogel.</a:t>
            </a:r>
          </a:p>
          <a:p>
            <a:pPr algn="l">
              <a:lnSpc>
                <a:spcPts val="4017"/>
              </a:lnSpc>
            </a:pPr>
            <a:endParaRPr lang="en-US" sz="3917">
              <a:solidFill>
                <a:srgbClr val="044737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l">
              <a:lnSpc>
                <a:spcPts val="4017"/>
              </a:lnSpc>
            </a:pPr>
            <a:endParaRPr lang="en-US" sz="3917">
              <a:solidFill>
                <a:srgbClr val="044737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5230175" y="6963735"/>
            <a:ext cx="2723725" cy="3112829"/>
          </a:xfrm>
          <a:custGeom>
            <a:avLst/>
            <a:gdLst/>
            <a:ahLst/>
            <a:cxnLst/>
            <a:rect l="l" t="t" r="r" b="b"/>
            <a:pathLst>
              <a:path w="2723725" h="3112829">
                <a:moveTo>
                  <a:pt x="0" y="0"/>
                </a:moveTo>
                <a:lnTo>
                  <a:pt x="2723725" y="0"/>
                </a:lnTo>
                <a:lnTo>
                  <a:pt x="2723725" y="3112829"/>
                </a:lnTo>
                <a:lnTo>
                  <a:pt x="0" y="31128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3845218" y="7902482"/>
            <a:ext cx="1138573" cy="1905562"/>
          </a:xfrm>
          <a:custGeom>
            <a:avLst/>
            <a:gdLst/>
            <a:ahLst/>
            <a:cxnLst/>
            <a:rect l="l" t="t" r="r" b="b"/>
            <a:pathLst>
              <a:path w="1138573" h="1905562">
                <a:moveTo>
                  <a:pt x="0" y="0"/>
                </a:moveTo>
                <a:lnTo>
                  <a:pt x="1138573" y="0"/>
                </a:lnTo>
                <a:lnTo>
                  <a:pt x="1138573" y="1905563"/>
                </a:lnTo>
                <a:lnTo>
                  <a:pt x="0" y="19055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3030835" y="9248397"/>
            <a:ext cx="566732" cy="559648"/>
          </a:xfrm>
          <a:custGeom>
            <a:avLst/>
            <a:gdLst/>
            <a:ahLst/>
            <a:cxnLst/>
            <a:rect l="l" t="t" r="r" b="b"/>
            <a:pathLst>
              <a:path w="566732" h="559648">
                <a:moveTo>
                  <a:pt x="0" y="0"/>
                </a:moveTo>
                <a:lnTo>
                  <a:pt x="566733" y="0"/>
                </a:lnTo>
                <a:lnTo>
                  <a:pt x="566733" y="559648"/>
                </a:lnTo>
                <a:lnTo>
                  <a:pt x="0" y="5596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2159783" y="7849717"/>
            <a:ext cx="676459" cy="2011093"/>
          </a:xfrm>
          <a:custGeom>
            <a:avLst/>
            <a:gdLst/>
            <a:ahLst/>
            <a:cxnLst/>
            <a:rect l="l" t="t" r="r" b="b"/>
            <a:pathLst>
              <a:path w="676459" h="2011093">
                <a:moveTo>
                  <a:pt x="0" y="0"/>
                </a:moveTo>
                <a:lnTo>
                  <a:pt x="676459" y="0"/>
                </a:lnTo>
                <a:lnTo>
                  <a:pt x="676459" y="2011093"/>
                </a:lnTo>
                <a:lnTo>
                  <a:pt x="0" y="2011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2162735" y="446128"/>
            <a:ext cx="8258009" cy="1023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72"/>
              </a:lnSpc>
              <a:spcBef>
                <a:spcPct val="0"/>
              </a:spcBef>
            </a:pPr>
            <a:r>
              <a:rPr lang="en-US" sz="7772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COP21- PARIS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41280"/>
          </a:xfrm>
          <a:custGeom>
            <a:avLst/>
            <a:gdLst/>
            <a:ahLst/>
            <a:cxnLst/>
            <a:rect l="l" t="t" r="r" b="b"/>
            <a:pathLst>
              <a:path w="18288000" h="10241280">
                <a:moveTo>
                  <a:pt x="0" y="0"/>
                </a:moveTo>
                <a:lnTo>
                  <a:pt x="18288000" y="0"/>
                </a:lnTo>
                <a:lnTo>
                  <a:pt x="18288000" y="10241280"/>
                </a:lnTo>
                <a:lnTo>
                  <a:pt x="0" y="1024128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alphaModFix amt="31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483662">
            <a:off x="-2738014" y="1055587"/>
            <a:ext cx="23353706" cy="8267708"/>
          </a:xfrm>
          <a:custGeom>
            <a:avLst/>
            <a:gdLst/>
            <a:ahLst/>
            <a:cxnLst/>
            <a:rect l="l" t="t" r="r" b="b"/>
            <a:pathLst>
              <a:path w="23353706" h="8267708">
                <a:moveTo>
                  <a:pt x="0" y="0"/>
                </a:moveTo>
                <a:lnTo>
                  <a:pt x="23353706" y="0"/>
                </a:lnTo>
                <a:lnTo>
                  <a:pt x="23353706" y="8267708"/>
                </a:lnTo>
                <a:lnTo>
                  <a:pt x="0" y="82677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3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3830136" y="4374225"/>
            <a:ext cx="881599" cy="873584"/>
          </a:xfrm>
          <a:custGeom>
            <a:avLst/>
            <a:gdLst/>
            <a:ahLst/>
            <a:cxnLst/>
            <a:rect l="l" t="t" r="r" b="b"/>
            <a:pathLst>
              <a:path w="881599" h="873584">
                <a:moveTo>
                  <a:pt x="881599" y="0"/>
                </a:moveTo>
                <a:lnTo>
                  <a:pt x="0" y="0"/>
                </a:lnTo>
                <a:lnTo>
                  <a:pt x="0" y="873584"/>
                </a:lnTo>
                <a:lnTo>
                  <a:pt x="881599" y="873584"/>
                </a:lnTo>
                <a:lnTo>
                  <a:pt x="8815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185875" y="5835318"/>
            <a:ext cx="3860397" cy="3518890"/>
            <a:chOff x="0" y="0"/>
            <a:chExt cx="5788443" cy="5276372"/>
          </a:xfrm>
        </p:grpSpPr>
        <p:sp>
          <p:nvSpPr>
            <p:cNvPr id="6" name="Freeform 6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8372" r="-18372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7"/>
          <p:cNvSpPr/>
          <p:nvPr/>
        </p:nvSpPr>
        <p:spPr>
          <a:xfrm>
            <a:off x="15599955" y="4509064"/>
            <a:ext cx="1331699" cy="680377"/>
          </a:xfrm>
          <a:custGeom>
            <a:avLst/>
            <a:gdLst/>
            <a:ahLst/>
            <a:cxnLst/>
            <a:rect l="l" t="t" r="r" b="b"/>
            <a:pathLst>
              <a:path w="1331699" h="680377">
                <a:moveTo>
                  <a:pt x="0" y="0"/>
                </a:moveTo>
                <a:lnTo>
                  <a:pt x="1331699" y="0"/>
                </a:lnTo>
                <a:lnTo>
                  <a:pt x="1331699" y="680377"/>
                </a:lnTo>
                <a:lnTo>
                  <a:pt x="0" y="6803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7213801" y="6057364"/>
            <a:ext cx="3860397" cy="3518890"/>
            <a:chOff x="0" y="0"/>
            <a:chExt cx="5788443" cy="5276372"/>
          </a:xfrm>
        </p:grpSpPr>
        <p:sp>
          <p:nvSpPr>
            <p:cNvPr id="9" name="Freeform 9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2594" r="-22594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398903" y="6057364"/>
            <a:ext cx="3860397" cy="3518890"/>
            <a:chOff x="0" y="0"/>
            <a:chExt cx="5788443" cy="5276372"/>
          </a:xfrm>
        </p:grpSpPr>
        <p:sp>
          <p:nvSpPr>
            <p:cNvPr id="11" name="Freeform 11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8500" r="-18500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383071"/>
            <a:ext cx="3860397" cy="3518890"/>
            <a:chOff x="0" y="0"/>
            <a:chExt cx="5788443" cy="5276372"/>
          </a:xfrm>
        </p:grpSpPr>
        <p:sp>
          <p:nvSpPr>
            <p:cNvPr id="13" name="Freeform 13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9917" r="-29917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305058" y="383071"/>
            <a:ext cx="3860397" cy="3518890"/>
            <a:chOff x="0" y="0"/>
            <a:chExt cx="5788443" cy="5276372"/>
          </a:xfrm>
        </p:grpSpPr>
        <p:sp>
          <p:nvSpPr>
            <p:cNvPr id="15" name="Freeform 15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34357" r="-34357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955703" y="383071"/>
            <a:ext cx="1681369" cy="3518890"/>
            <a:chOff x="0" y="0"/>
            <a:chExt cx="2521116" cy="5276372"/>
          </a:xfrm>
        </p:grpSpPr>
        <p:sp>
          <p:nvSpPr>
            <p:cNvPr id="17" name="Freeform 17"/>
            <p:cNvSpPr/>
            <p:nvPr/>
          </p:nvSpPr>
          <p:spPr>
            <a:xfrm>
              <a:off x="576" y="1841"/>
              <a:ext cx="2523767" cy="5275344"/>
            </a:xfrm>
            <a:custGeom>
              <a:avLst/>
              <a:gdLst/>
              <a:ahLst/>
              <a:cxnLst/>
              <a:rect l="l" t="t" r="r" b="b"/>
              <a:pathLst>
                <a:path w="2523767" h="5275344">
                  <a:moveTo>
                    <a:pt x="1783170" y="5204918"/>
                  </a:moveTo>
                  <a:cubicBezTo>
                    <a:pt x="1768582" y="5213442"/>
                    <a:pt x="1757309" y="5224807"/>
                    <a:pt x="1746036" y="5227649"/>
                  </a:cubicBezTo>
                  <a:cubicBezTo>
                    <a:pt x="1682378" y="5239014"/>
                    <a:pt x="1619384" y="5250379"/>
                    <a:pt x="1555726" y="5260324"/>
                  </a:cubicBezTo>
                  <a:cubicBezTo>
                    <a:pt x="1523234" y="5264586"/>
                    <a:pt x="1490742" y="5268848"/>
                    <a:pt x="1458250" y="5270269"/>
                  </a:cubicBezTo>
                  <a:cubicBezTo>
                    <a:pt x="1423105" y="5273110"/>
                    <a:pt x="1387961" y="5277071"/>
                    <a:pt x="1353480" y="5274531"/>
                  </a:cubicBezTo>
                  <a:cubicBezTo>
                    <a:pt x="1320324" y="5273110"/>
                    <a:pt x="1287169" y="5268848"/>
                    <a:pt x="1255340" y="5256062"/>
                  </a:cubicBezTo>
                  <a:cubicBezTo>
                    <a:pt x="1214228" y="5240435"/>
                    <a:pt x="1172452" y="5240435"/>
                    <a:pt x="1132003" y="5226228"/>
                  </a:cubicBezTo>
                  <a:cubicBezTo>
                    <a:pt x="1026570" y="5189290"/>
                    <a:pt x="919147" y="5199235"/>
                    <a:pt x="813051" y="5183608"/>
                  </a:cubicBezTo>
                  <a:cubicBezTo>
                    <a:pt x="753372" y="5175084"/>
                    <a:pt x="693692" y="5155194"/>
                    <a:pt x="634013" y="5138146"/>
                  </a:cubicBezTo>
                  <a:cubicBezTo>
                    <a:pt x="566377" y="5119677"/>
                    <a:pt x="498740" y="5098367"/>
                    <a:pt x="430441" y="5078478"/>
                  </a:cubicBezTo>
                  <a:cubicBezTo>
                    <a:pt x="380708" y="5064271"/>
                    <a:pt x="330312" y="5050065"/>
                    <a:pt x="280579" y="5035858"/>
                  </a:cubicBezTo>
                  <a:cubicBezTo>
                    <a:pt x="279253" y="5035858"/>
                    <a:pt x="277927" y="5034437"/>
                    <a:pt x="276601" y="5034437"/>
                  </a:cubicBezTo>
                  <a:cubicBezTo>
                    <a:pt x="234825" y="4996079"/>
                    <a:pt x="190398" y="4966245"/>
                    <a:pt x="151938" y="4916522"/>
                  </a:cubicBezTo>
                  <a:cubicBezTo>
                    <a:pt x="86954" y="4831281"/>
                    <a:pt x="59103" y="4694897"/>
                    <a:pt x="56451" y="4534361"/>
                  </a:cubicBezTo>
                  <a:cubicBezTo>
                    <a:pt x="55788" y="4478955"/>
                    <a:pt x="52472" y="4424969"/>
                    <a:pt x="52472" y="4369563"/>
                  </a:cubicBezTo>
                  <a:cubicBezTo>
                    <a:pt x="53135" y="4292847"/>
                    <a:pt x="55788" y="4217551"/>
                    <a:pt x="57777" y="4142256"/>
                  </a:cubicBezTo>
                  <a:cubicBezTo>
                    <a:pt x="63082" y="3917790"/>
                    <a:pt x="65734" y="3693324"/>
                    <a:pt x="57777" y="3468858"/>
                  </a:cubicBezTo>
                  <a:cubicBezTo>
                    <a:pt x="50483" y="3267123"/>
                    <a:pt x="43852" y="3066808"/>
                    <a:pt x="36558" y="2865073"/>
                  </a:cubicBezTo>
                  <a:cubicBezTo>
                    <a:pt x="31916" y="2735792"/>
                    <a:pt x="25948" y="2607931"/>
                    <a:pt x="21969" y="2478650"/>
                  </a:cubicBezTo>
                  <a:cubicBezTo>
                    <a:pt x="19317" y="2393410"/>
                    <a:pt x="19980" y="2306749"/>
                    <a:pt x="17328" y="2221509"/>
                  </a:cubicBezTo>
                  <a:cubicBezTo>
                    <a:pt x="16002" y="2173206"/>
                    <a:pt x="8707" y="2126324"/>
                    <a:pt x="8044" y="2078021"/>
                  </a:cubicBezTo>
                  <a:cubicBezTo>
                    <a:pt x="5392" y="1961526"/>
                    <a:pt x="4729" y="1843610"/>
                    <a:pt x="3403" y="1725695"/>
                  </a:cubicBezTo>
                  <a:cubicBezTo>
                    <a:pt x="2740" y="1680233"/>
                    <a:pt x="-576" y="1634772"/>
                    <a:pt x="87" y="1589310"/>
                  </a:cubicBezTo>
                  <a:cubicBezTo>
                    <a:pt x="750" y="1518277"/>
                    <a:pt x="4729" y="1447243"/>
                    <a:pt x="5392" y="1376210"/>
                  </a:cubicBezTo>
                  <a:cubicBezTo>
                    <a:pt x="6055" y="1293811"/>
                    <a:pt x="2076" y="1211412"/>
                    <a:pt x="3403" y="1130434"/>
                  </a:cubicBezTo>
                  <a:cubicBezTo>
                    <a:pt x="3403" y="1052297"/>
                    <a:pt x="8044" y="975581"/>
                    <a:pt x="12686" y="897444"/>
                  </a:cubicBezTo>
                  <a:cubicBezTo>
                    <a:pt x="14012" y="870451"/>
                    <a:pt x="23296" y="846299"/>
                    <a:pt x="25948" y="819307"/>
                  </a:cubicBezTo>
                  <a:cubicBezTo>
                    <a:pt x="37221" y="685764"/>
                    <a:pt x="49157" y="552221"/>
                    <a:pt x="78333" y="428622"/>
                  </a:cubicBezTo>
                  <a:cubicBezTo>
                    <a:pt x="84964" y="401630"/>
                    <a:pt x="95574" y="377478"/>
                    <a:pt x="105520" y="356168"/>
                  </a:cubicBezTo>
                  <a:cubicBezTo>
                    <a:pt x="108836" y="349065"/>
                    <a:pt x="116793" y="353327"/>
                    <a:pt x="118782" y="353327"/>
                  </a:cubicBezTo>
                  <a:cubicBezTo>
                    <a:pt x="123424" y="334858"/>
                    <a:pt x="126077" y="316389"/>
                    <a:pt x="131381" y="307865"/>
                  </a:cubicBezTo>
                  <a:cubicBezTo>
                    <a:pt x="159895" y="260983"/>
                    <a:pt x="189734" y="226887"/>
                    <a:pt x="226868" y="218363"/>
                  </a:cubicBezTo>
                  <a:cubicBezTo>
                    <a:pt x="254718" y="211260"/>
                    <a:pt x="281906" y="185688"/>
                    <a:pt x="309756" y="171481"/>
                  </a:cubicBezTo>
                  <a:cubicBezTo>
                    <a:pt x="343574" y="154433"/>
                    <a:pt x="377392" y="134543"/>
                    <a:pt x="412537" y="124599"/>
                  </a:cubicBezTo>
                  <a:cubicBezTo>
                    <a:pt x="444366" y="116075"/>
                    <a:pt x="474869" y="97606"/>
                    <a:pt x="507361" y="91923"/>
                  </a:cubicBezTo>
                  <a:cubicBezTo>
                    <a:pt x="540516" y="86241"/>
                    <a:pt x="573671" y="69193"/>
                    <a:pt x="607489" y="63510"/>
                  </a:cubicBezTo>
                  <a:cubicBezTo>
                    <a:pt x="698997" y="49303"/>
                    <a:pt x="791169" y="39358"/>
                    <a:pt x="882677" y="27993"/>
                  </a:cubicBezTo>
                  <a:cubicBezTo>
                    <a:pt x="905222" y="25152"/>
                    <a:pt x="927768" y="27993"/>
                    <a:pt x="950313" y="29414"/>
                  </a:cubicBezTo>
                  <a:cubicBezTo>
                    <a:pt x="961586" y="30834"/>
                    <a:pt x="972859" y="36517"/>
                    <a:pt x="984794" y="39358"/>
                  </a:cubicBezTo>
                  <a:cubicBezTo>
                    <a:pt x="990099" y="40779"/>
                    <a:pt x="995404" y="36517"/>
                    <a:pt x="1000709" y="36517"/>
                  </a:cubicBezTo>
                  <a:cubicBezTo>
                    <a:pt x="1016623" y="36517"/>
                    <a:pt x="1033201" y="36517"/>
                    <a:pt x="1049115" y="35096"/>
                  </a:cubicBezTo>
                  <a:cubicBezTo>
                    <a:pt x="1079618" y="32255"/>
                    <a:pt x="1110784" y="25152"/>
                    <a:pt x="1141287" y="25152"/>
                  </a:cubicBezTo>
                  <a:cubicBezTo>
                    <a:pt x="1171126" y="25152"/>
                    <a:pt x="1200966" y="29414"/>
                    <a:pt x="1230806" y="32255"/>
                  </a:cubicBezTo>
                  <a:lnTo>
                    <a:pt x="1254677" y="32255"/>
                  </a:lnTo>
                  <a:cubicBezTo>
                    <a:pt x="1291148" y="29414"/>
                    <a:pt x="1326955" y="29414"/>
                    <a:pt x="1363426" y="25152"/>
                  </a:cubicBezTo>
                  <a:cubicBezTo>
                    <a:pt x="1398570" y="20890"/>
                    <a:pt x="1433052" y="10945"/>
                    <a:pt x="1468196" y="6683"/>
                  </a:cubicBezTo>
                  <a:cubicBezTo>
                    <a:pt x="1484774" y="3842"/>
                    <a:pt x="1502015" y="3842"/>
                    <a:pt x="1518592" y="10945"/>
                  </a:cubicBezTo>
                  <a:cubicBezTo>
                    <a:pt x="1543790" y="20890"/>
                    <a:pt x="1567662" y="26572"/>
                    <a:pt x="1592860" y="10945"/>
                  </a:cubicBezTo>
                  <a:cubicBezTo>
                    <a:pt x="1602143" y="5262"/>
                    <a:pt x="1614079" y="15207"/>
                    <a:pt x="1624689" y="18048"/>
                  </a:cubicBezTo>
                  <a:cubicBezTo>
                    <a:pt x="1629330" y="19469"/>
                    <a:pt x="1634635" y="22310"/>
                    <a:pt x="1637287" y="18048"/>
                  </a:cubicBezTo>
                  <a:cubicBezTo>
                    <a:pt x="1655191" y="-9461"/>
                    <a:pt x="1671769" y="-3111"/>
                    <a:pt x="1689009" y="20890"/>
                  </a:cubicBezTo>
                  <a:cubicBezTo>
                    <a:pt x="1690999" y="23731"/>
                    <a:pt x="1696304" y="16628"/>
                    <a:pt x="1700282" y="16628"/>
                  </a:cubicBezTo>
                  <a:cubicBezTo>
                    <a:pt x="1716197" y="16628"/>
                    <a:pt x="1732111" y="16628"/>
                    <a:pt x="1748689" y="18048"/>
                  </a:cubicBezTo>
                  <a:cubicBezTo>
                    <a:pt x="1760625" y="19469"/>
                    <a:pt x="1771897" y="27993"/>
                    <a:pt x="1783833" y="30834"/>
                  </a:cubicBezTo>
                  <a:cubicBezTo>
                    <a:pt x="1809694" y="37938"/>
                    <a:pt x="1836218" y="49303"/>
                    <a:pt x="1862742" y="49303"/>
                  </a:cubicBezTo>
                  <a:cubicBezTo>
                    <a:pt x="1912475" y="50724"/>
                    <a:pt x="1962208" y="54986"/>
                    <a:pt x="2011277" y="77717"/>
                  </a:cubicBezTo>
                  <a:cubicBezTo>
                    <a:pt x="2057031" y="99027"/>
                    <a:pt x="2104112" y="99027"/>
                    <a:pt x="2150529" y="116075"/>
                  </a:cubicBezTo>
                  <a:cubicBezTo>
                    <a:pt x="2178379" y="126019"/>
                    <a:pt x="2206893" y="144488"/>
                    <a:pt x="2230764" y="174322"/>
                  </a:cubicBezTo>
                  <a:cubicBezTo>
                    <a:pt x="2256625" y="205577"/>
                    <a:pt x="2276518" y="256721"/>
                    <a:pt x="2299727" y="299341"/>
                  </a:cubicBezTo>
                  <a:cubicBezTo>
                    <a:pt x="2308347" y="314969"/>
                    <a:pt x="2320946" y="326334"/>
                    <a:pt x="2326914" y="346223"/>
                  </a:cubicBezTo>
                  <a:cubicBezTo>
                    <a:pt x="2344155" y="400209"/>
                    <a:pt x="2359406" y="457036"/>
                    <a:pt x="2374658" y="513863"/>
                  </a:cubicBezTo>
                  <a:cubicBezTo>
                    <a:pt x="2385930" y="555062"/>
                    <a:pt x="2397203" y="597682"/>
                    <a:pt x="2405823" y="640302"/>
                  </a:cubicBezTo>
                  <a:cubicBezTo>
                    <a:pt x="2415107" y="690026"/>
                    <a:pt x="2422401" y="741170"/>
                    <a:pt x="2429695" y="793735"/>
                  </a:cubicBezTo>
                  <a:cubicBezTo>
                    <a:pt x="2440968" y="876134"/>
                    <a:pt x="2454230" y="958532"/>
                    <a:pt x="2461524" y="1043773"/>
                  </a:cubicBezTo>
                  <a:cubicBezTo>
                    <a:pt x="2472134" y="1163109"/>
                    <a:pt x="2477438" y="1285287"/>
                    <a:pt x="2485396" y="1406044"/>
                  </a:cubicBezTo>
                  <a:cubicBezTo>
                    <a:pt x="2488048" y="1445823"/>
                    <a:pt x="2491364" y="1485601"/>
                    <a:pt x="2492690" y="1525380"/>
                  </a:cubicBezTo>
                  <a:cubicBezTo>
                    <a:pt x="2496668" y="1639034"/>
                    <a:pt x="2499321" y="1751267"/>
                    <a:pt x="2502636" y="1864920"/>
                  </a:cubicBezTo>
                  <a:cubicBezTo>
                    <a:pt x="2507278" y="2005567"/>
                    <a:pt x="2513909" y="2144793"/>
                    <a:pt x="2517225" y="2285439"/>
                  </a:cubicBezTo>
                  <a:cubicBezTo>
                    <a:pt x="2520540" y="2420403"/>
                    <a:pt x="2525620" y="2556787"/>
                    <a:pt x="2523080" y="2693172"/>
                  </a:cubicBezTo>
                  <a:cubicBezTo>
                    <a:pt x="2519877" y="2920479"/>
                    <a:pt x="2514572" y="3146366"/>
                    <a:pt x="2509267" y="3373673"/>
                  </a:cubicBezTo>
                  <a:cubicBezTo>
                    <a:pt x="2505952" y="3514320"/>
                    <a:pt x="2501310" y="3653545"/>
                    <a:pt x="2494679" y="3792771"/>
                  </a:cubicBezTo>
                  <a:cubicBezTo>
                    <a:pt x="2488048" y="3931997"/>
                    <a:pt x="2478101" y="4069802"/>
                    <a:pt x="2470807" y="4209028"/>
                  </a:cubicBezTo>
                  <a:cubicBezTo>
                    <a:pt x="2465503" y="4305633"/>
                    <a:pt x="2464176" y="4402239"/>
                    <a:pt x="2458208" y="4497424"/>
                  </a:cubicBezTo>
                  <a:cubicBezTo>
                    <a:pt x="2452904" y="4584085"/>
                    <a:pt x="2433011" y="4660801"/>
                    <a:pt x="2406486" y="4724731"/>
                  </a:cubicBezTo>
                  <a:cubicBezTo>
                    <a:pt x="2384604" y="4778716"/>
                    <a:pt x="2367363" y="4839805"/>
                    <a:pt x="2344818" y="4892370"/>
                  </a:cubicBezTo>
                  <a:cubicBezTo>
                    <a:pt x="2324925" y="4939252"/>
                    <a:pt x="2303042" y="4986135"/>
                    <a:pt x="2268561" y="4987555"/>
                  </a:cubicBezTo>
                  <a:cubicBezTo>
                    <a:pt x="2260604" y="4987555"/>
                    <a:pt x="2253310" y="5004603"/>
                    <a:pt x="2245353" y="5013127"/>
                  </a:cubicBezTo>
                  <a:cubicBezTo>
                    <a:pt x="2211534" y="5044382"/>
                    <a:pt x="2176390" y="5071375"/>
                    <a:pt x="2143235" y="5105471"/>
                  </a:cubicBezTo>
                  <a:cubicBezTo>
                    <a:pt x="2082229" y="5167980"/>
                    <a:pt x="2016582" y="5177925"/>
                    <a:pt x="1950935" y="5183608"/>
                  </a:cubicBezTo>
                  <a:cubicBezTo>
                    <a:pt x="1925737" y="5186449"/>
                    <a:pt x="1899876" y="5182187"/>
                    <a:pt x="1874678" y="5186449"/>
                  </a:cubicBezTo>
                  <a:cubicBezTo>
                    <a:pt x="1862079" y="5187870"/>
                    <a:pt x="1850143" y="5200656"/>
                    <a:pt x="1838207" y="5206338"/>
                  </a:cubicBezTo>
                  <a:cubicBezTo>
                    <a:pt x="1832903" y="5209180"/>
                    <a:pt x="1827598" y="5207759"/>
                    <a:pt x="1821630" y="5209180"/>
                  </a:cubicBezTo>
                  <a:cubicBezTo>
                    <a:pt x="1813673" y="5210601"/>
                    <a:pt x="1805715" y="5214863"/>
                    <a:pt x="1797758" y="5213442"/>
                  </a:cubicBezTo>
                  <a:cubicBezTo>
                    <a:pt x="1789801" y="5210601"/>
                    <a:pt x="1784496" y="5204918"/>
                    <a:pt x="1783170" y="5204918"/>
                  </a:cubicBez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20376" t="-34" r="-120434" b="-34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467888" y="383071"/>
            <a:ext cx="2264133" cy="3518890"/>
            <a:chOff x="0" y="0"/>
            <a:chExt cx="3394936" cy="5276372"/>
          </a:xfrm>
        </p:grpSpPr>
        <p:sp>
          <p:nvSpPr>
            <p:cNvPr id="19" name="Freeform 19"/>
            <p:cNvSpPr/>
            <p:nvPr/>
          </p:nvSpPr>
          <p:spPr>
            <a:xfrm>
              <a:off x="776" y="1841"/>
              <a:ext cx="3397380" cy="5275344"/>
            </a:xfrm>
            <a:custGeom>
              <a:avLst/>
              <a:gdLst/>
              <a:ahLst/>
              <a:cxnLst/>
              <a:rect l="l" t="t" r="r" b="b"/>
              <a:pathLst>
                <a:path w="3397380" h="5275344">
                  <a:moveTo>
                    <a:pt x="2401217" y="5204918"/>
                  </a:moveTo>
                  <a:cubicBezTo>
                    <a:pt x="2381572" y="5213442"/>
                    <a:pt x="2366393" y="5224807"/>
                    <a:pt x="2351213" y="5227649"/>
                  </a:cubicBezTo>
                  <a:cubicBezTo>
                    <a:pt x="2265491" y="5239014"/>
                    <a:pt x="2180662" y="5250379"/>
                    <a:pt x="2094941" y="5260324"/>
                  </a:cubicBezTo>
                  <a:cubicBezTo>
                    <a:pt x="2051187" y="5264586"/>
                    <a:pt x="2007433" y="5268848"/>
                    <a:pt x="1963679" y="5270269"/>
                  </a:cubicBezTo>
                  <a:cubicBezTo>
                    <a:pt x="1916354" y="5273110"/>
                    <a:pt x="1869028" y="5277071"/>
                    <a:pt x="1822596" y="5274531"/>
                  </a:cubicBezTo>
                  <a:cubicBezTo>
                    <a:pt x="1777949" y="5273110"/>
                    <a:pt x="1733302" y="5268848"/>
                    <a:pt x="1690442" y="5256062"/>
                  </a:cubicBezTo>
                  <a:cubicBezTo>
                    <a:pt x="1635080" y="5240435"/>
                    <a:pt x="1578825" y="5240435"/>
                    <a:pt x="1524356" y="5226228"/>
                  </a:cubicBezTo>
                  <a:cubicBezTo>
                    <a:pt x="1382379" y="5189290"/>
                    <a:pt x="1237724" y="5199235"/>
                    <a:pt x="1094854" y="5183608"/>
                  </a:cubicBezTo>
                  <a:cubicBezTo>
                    <a:pt x="1014490" y="5175084"/>
                    <a:pt x="934126" y="5155194"/>
                    <a:pt x="853762" y="5138146"/>
                  </a:cubicBezTo>
                  <a:cubicBezTo>
                    <a:pt x="762683" y="5119677"/>
                    <a:pt x="671604" y="5098367"/>
                    <a:pt x="579631" y="5078478"/>
                  </a:cubicBezTo>
                  <a:cubicBezTo>
                    <a:pt x="512661" y="5064271"/>
                    <a:pt x="444798" y="5050065"/>
                    <a:pt x="377828" y="5035858"/>
                  </a:cubicBezTo>
                  <a:cubicBezTo>
                    <a:pt x="376042" y="5035858"/>
                    <a:pt x="374256" y="5034437"/>
                    <a:pt x="372471" y="5034437"/>
                  </a:cubicBezTo>
                  <a:cubicBezTo>
                    <a:pt x="316216" y="4996079"/>
                    <a:pt x="256389" y="4966245"/>
                    <a:pt x="204599" y="4916522"/>
                  </a:cubicBezTo>
                  <a:cubicBezTo>
                    <a:pt x="117091" y="4831281"/>
                    <a:pt x="79588" y="4694897"/>
                    <a:pt x="76016" y="4534361"/>
                  </a:cubicBezTo>
                  <a:cubicBezTo>
                    <a:pt x="75123" y="4478955"/>
                    <a:pt x="70659" y="4424969"/>
                    <a:pt x="70659" y="4369563"/>
                  </a:cubicBezTo>
                  <a:cubicBezTo>
                    <a:pt x="71552" y="4292847"/>
                    <a:pt x="75123" y="4217551"/>
                    <a:pt x="77802" y="4142256"/>
                  </a:cubicBezTo>
                  <a:cubicBezTo>
                    <a:pt x="84946" y="3917790"/>
                    <a:pt x="88517" y="3693324"/>
                    <a:pt x="77802" y="3468858"/>
                  </a:cubicBezTo>
                  <a:cubicBezTo>
                    <a:pt x="67980" y="3267123"/>
                    <a:pt x="59051" y="3066808"/>
                    <a:pt x="49228" y="2865073"/>
                  </a:cubicBezTo>
                  <a:cubicBezTo>
                    <a:pt x="42978" y="2735792"/>
                    <a:pt x="34941" y="2607931"/>
                    <a:pt x="29584" y="2478650"/>
                  </a:cubicBezTo>
                  <a:cubicBezTo>
                    <a:pt x="26012" y="2393410"/>
                    <a:pt x="26905" y="2306749"/>
                    <a:pt x="23333" y="2221509"/>
                  </a:cubicBezTo>
                  <a:cubicBezTo>
                    <a:pt x="21547" y="2173206"/>
                    <a:pt x="11725" y="2126324"/>
                    <a:pt x="10832" y="2078021"/>
                  </a:cubicBezTo>
                  <a:cubicBezTo>
                    <a:pt x="7260" y="1961526"/>
                    <a:pt x="6367" y="1843610"/>
                    <a:pt x="4582" y="1725695"/>
                  </a:cubicBezTo>
                  <a:cubicBezTo>
                    <a:pt x="3689" y="1680233"/>
                    <a:pt x="-776" y="1634772"/>
                    <a:pt x="117" y="1589310"/>
                  </a:cubicBezTo>
                  <a:cubicBezTo>
                    <a:pt x="1010" y="1518277"/>
                    <a:pt x="6367" y="1447243"/>
                    <a:pt x="7260" y="1376210"/>
                  </a:cubicBezTo>
                  <a:cubicBezTo>
                    <a:pt x="8153" y="1293811"/>
                    <a:pt x="2796" y="1211412"/>
                    <a:pt x="4582" y="1130434"/>
                  </a:cubicBezTo>
                  <a:cubicBezTo>
                    <a:pt x="4582" y="1052297"/>
                    <a:pt x="10832" y="975581"/>
                    <a:pt x="17083" y="897444"/>
                  </a:cubicBezTo>
                  <a:cubicBezTo>
                    <a:pt x="18869" y="870451"/>
                    <a:pt x="31370" y="846299"/>
                    <a:pt x="34941" y="819307"/>
                  </a:cubicBezTo>
                  <a:cubicBezTo>
                    <a:pt x="50121" y="685764"/>
                    <a:pt x="66194" y="552221"/>
                    <a:pt x="105483" y="428622"/>
                  </a:cubicBezTo>
                  <a:cubicBezTo>
                    <a:pt x="114413" y="401630"/>
                    <a:pt x="128699" y="377478"/>
                    <a:pt x="142093" y="356168"/>
                  </a:cubicBezTo>
                  <a:cubicBezTo>
                    <a:pt x="146558" y="349065"/>
                    <a:pt x="157273" y="353327"/>
                    <a:pt x="159952" y="353327"/>
                  </a:cubicBezTo>
                  <a:cubicBezTo>
                    <a:pt x="166203" y="334858"/>
                    <a:pt x="169774" y="316389"/>
                    <a:pt x="176918" y="307865"/>
                  </a:cubicBezTo>
                  <a:cubicBezTo>
                    <a:pt x="215314" y="260983"/>
                    <a:pt x="255496" y="226887"/>
                    <a:pt x="305500" y="218363"/>
                  </a:cubicBezTo>
                  <a:cubicBezTo>
                    <a:pt x="343004" y="211260"/>
                    <a:pt x="379614" y="185688"/>
                    <a:pt x="417117" y="171481"/>
                  </a:cubicBezTo>
                  <a:cubicBezTo>
                    <a:pt x="462657" y="154433"/>
                    <a:pt x="508197" y="134543"/>
                    <a:pt x="555522" y="124599"/>
                  </a:cubicBezTo>
                  <a:cubicBezTo>
                    <a:pt x="598383" y="116075"/>
                    <a:pt x="639458" y="97606"/>
                    <a:pt x="683212" y="91923"/>
                  </a:cubicBezTo>
                  <a:cubicBezTo>
                    <a:pt x="727858" y="86241"/>
                    <a:pt x="772505" y="69193"/>
                    <a:pt x="818045" y="63510"/>
                  </a:cubicBezTo>
                  <a:cubicBezTo>
                    <a:pt x="941270" y="49303"/>
                    <a:pt x="1065388" y="39358"/>
                    <a:pt x="1188612" y="27993"/>
                  </a:cubicBezTo>
                  <a:cubicBezTo>
                    <a:pt x="1218972" y="25152"/>
                    <a:pt x="1249332" y="27993"/>
                    <a:pt x="1279692" y="29414"/>
                  </a:cubicBezTo>
                  <a:cubicBezTo>
                    <a:pt x="1294872" y="30834"/>
                    <a:pt x="1310052" y="36517"/>
                    <a:pt x="1326124" y="39358"/>
                  </a:cubicBezTo>
                  <a:cubicBezTo>
                    <a:pt x="1333268" y="40779"/>
                    <a:pt x="1340411" y="36517"/>
                    <a:pt x="1347555" y="36517"/>
                  </a:cubicBezTo>
                  <a:cubicBezTo>
                    <a:pt x="1368985" y="36517"/>
                    <a:pt x="1391308" y="36517"/>
                    <a:pt x="1412739" y="35096"/>
                  </a:cubicBezTo>
                  <a:cubicBezTo>
                    <a:pt x="1453814" y="32255"/>
                    <a:pt x="1495782" y="25152"/>
                    <a:pt x="1536857" y="25152"/>
                  </a:cubicBezTo>
                  <a:cubicBezTo>
                    <a:pt x="1577039" y="25152"/>
                    <a:pt x="1617221" y="29414"/>
                    <a:pt x="1657403" y="32255"/>
                  </a:cubicBezTo>
                  <a:lnTo>
                    <a:pt x="1689549" y="32255"/>
                  </a:lnTo>
                  <a:cubicBezTo>
                    <a:pt x="1738660" y="29414"/>
                    <a:pt x="1786878" y="29414"/>
                    <a:pt x="1835990" y="25152"/>
                  </a:cubicBezTo>
                  <a:cubicBezTo>
                    <a:pt x="1883315" y="20890"/>
                    <a:pt x="1929748" y="10945"/>
                    <a:pt x="1977073" y="6683"/>
                  </a:cubicBezTo>
                  <a:cubicBezTo>
                    <a:pt x="1999397" y="3842"/>
                    <a:pt x="2022613" y="3842"/>
                    <a:pt x="2044936" y="10945"/>
                  </a:cubicBezTo>
                  <a:cubicBezTo>
                    <a:pt x="2078868" y="20890"/>
                    <a:pt x="2111014" y="26572"/>
                    <a:pt x="2144945" y="10945"/>
                  </a:cubicBezTo>
                  <a:cubicBezTo>
                    <a:pt x="2157446" y="5262"/>
                    <a:pt x="2173519" y="15207"/>
                    <a:pt x="2187806" y="18048"/>
                  </a:cubicBezTo>
                  <a:cubicBezTo>
                    <a:pt x="2194057" y="19469"/>
                    <a:pt x="2201200" y="22310"/>
                    <a:pt x="2204772" y="18048"/>
                  </a:cubicBezTo>
                  <a:cubicBezTo>
                    <a:pt x="2228881" y="-9461"/>
                    <a:pt x="2251204" y="-3111"/>
                    <a:pt x="2274421" y="20890"/>
                  </a:cubicBezTo>
                  <a:cubicBezTo>
                    <a:pt x="2277099" y="23731"/>
                    <a:pt x="2284243" y="16628"/>
                    <a:pt x="2289600" y="16628"/>
                  </a:cubicBezTo>
                  <a:cubicBezTo>
                    <a:pt x="2311031" y="16628"/>
                    <a:pt x="2332461" y="16628"/>
                    <a:pt x="2354784" y="18048"/>
                  </a:cubicBezTo>
                  <a:cubicBezTo>
                    <a:pt x="2370857" y="19469"/>
                    <a:pt x="2386037" y="27993"/>
                    <a:pt x="2402110" y="30834"/>
                  </a:cubicBezTo>
                  <a:cubicBezTo>
                    <a:pt x="2436935" y="37938"/>
                    <a:pt x="2472652" y="49303"/>
                    <a:pt x="2508369" y="49303"/>
                  </a:cubicBezTo>
                  <a:cubicBezTo>
                    <a:pt x="2575339" y="50724"/>
                    <a:pt x="2642309" y="54986"/>
                    <a:pt x="2708387" y="77717"/>
                  </a:cubicBezTo>
                  <a:cubicBezTo>
                    <a:pt x="2769999" y="99027"/>
                    <a:pt x="2833397" y="99027"/>
                    <a:pt x="2895903" y="116075"/>
                  </a:cubicBezTo>
                  <a:cubicBezTo>
                    <a:pt x="2933406" y="126019"/>
                    <a:pt x="2971802" y="144488"/>
                    <a:pt x="3003948" y="174322"/>
                  </a:cubicBezTo>
                  <a:cubicBezTo>
                    <a:pt x="3038772" y="205577"/>
                    <a:pt x="3065560" y="256721"/>
                    <a:pt x="3096813" y="299341"/>
                  </a:cubicBezTo>
                  <a:cubicBezTo>
                    <a:pt x="3108421" y="314969"/>
                    <a:pt x="3125387" y="326334"/>
                    <a:pt x="3133423" y="346223"/>
                  </a:cubicBezTo>
                  <a:cubicBezTo>
                    <a:pt x="3156640" y="400209"/>
                    <a:pt x="3177177" y="457036"/>
                    <a:pt x="3197715" y="513863"/>
                  </a:cubicBezTo>
                  <a:cubicBezTo>
                    <a:pt x="3212894" y="555062"/>
                    <a:pt x="3228074" y="597682"/>
                    <a:pt x="3239682" y="640302"/>
                  </a:cubicBezTo>
                  <a:cubicBezTo>
                    <a:pt x="3252183" y="690026"/>
                    <a:pt x="3262006" y="741170"/>
                    <a:pt x="3271828" y="793735"/>
                  </a:cubicBezTo>
                  <a:cubicBezTo>
                    <a:pt x="3287008" y="876134"/>
                    <a:pt x="3304867" y="958532"/>
                    <a:pt x="3314689" y="1043773"/>
                  </a:cubicBezTo>
                  <a:cubicBezTo>
                    <a:pt x="3328976" y="1163109"/>
                    <a:pt x="3336120" y="1285287"/>
                    <a:pt x="3346834" y="1406044"/>
                  </a:cubicBezTo>
                  <a:cubicBezTo>
                    <a:pt x="3350406" y="1445823"/>
                    <a:pt x="3354871" y="1485601"/>
                    <a:pt x="3356657" y="1525380"/>
                  </a:cubicBezTo>
                  <a:cubicBezTo>
                    <a:pt x="3362014" y="1639034"/>
                    <a:pt x="3365586" y="1751267"/>
                    <a:pt x="3370051" y="1864920"/>
                  </a:cubicBezTo>
                  <a:cubicBezTo>
                    <a:pt x="3376302" y="2005567"/>
                    <a:pt x="3385231" y="2144793"/>
                    <a:pt x="3389695" y="2285439"/>
                  </a:cubicBezTo>
                  <a:cubicBezTo>
                    <a:pt x="3394160" y="2420403"/>
                    <a:pt x="3399240" y="2556787"/>
                    <a:pt x="3396700" y="2693172"/>
                  </a:cubicBezTo>
                  <a:cubicBezTo>
                    <a:pt x="3393267" y="2920479"/>
                    <a:pt x="3386123" y="3146366"/>
                    <a:pt x="3378980" y="3373673"/>
                  </a:cubicBezTo>
                  <a:cubicBezTo>
                    <a:pt x="3374516" y="3514320"/>
                    <a:pt x="3368265" y="3653545"/>
                    <a:pt x="3359336" y="3792771"/>
                  </a:cubicBezTo>
                  <a:cubicBezTo>
                    <a:pt x="3350406" y="3931997"/>
                    <a:pt x="3337012" y="4069802"/>
                    <a:pt x="3327190" y="4209028"/>
                  </a:cubicBezTo>
                  <a:cubicBezTo>
                    <a:pt x="3320046" y="4305633"/>
                    <a:pt x="3318261" y="4402239"/>
                    <a:pt x="3310224" y="4497424"/>
                  </a:cubicBezTo>
                  <a:cubicBezTo>
                    <a:pt x="3303081" y="4584085"/>
                    <a:pt x="3276293" y="4660801"/>
                    <a:pt x="3240575" y="4724731"/>
                  </a:cubicBezTo>
                  <a:cubicBezTo>
                    <a:pt x="3211109" y="4778716"/>
                    <a:pt x="3187892" y="4839805"/>
                    <a:pt x="3157533" y="4892370"/>
                  </a:cubicBezTo>
                  <a:cubicBezTo>
                    <a:pt x="3130744" y="4939252"/>
                    <a:pt x="3101277" y="4986135"/>
                    <a:pt x="3054845" y="4987555"/>
                  </a:cubicBezTo>
                  <a:cubicBezTo>
                    <a:pt x="3044130" y="4987555"/>
                    <a:pt x="3034308" y="5004603"/>
                    <a:pt x="3023592" y="5013127"/>
                  </a:cubicBezTo>
                  <a:cubicBezTo>
                    <a:pt x="2978053" y="5044382"/>
                    <a:pt x="2930727" y="5071375"/>
                    <a:pt x="2886080" y="5105471"/>
                  </a:cubicBezTo>
                  <a:cubicBezTo>
                    <a:pt x="2803931" y="5167980"/>
                    <a:pt x="2715530" y="5177925"/>
                    <a:pt x="2627129" y="5183608"/>
                  </a:cubicBezTo>
                  <a:cubicBezTo>
                    <a:pt x="2593198" y="5186449"/>
                    <a:pt x="2558374" y="5182187"/>
                    <a:pt x="2524442" y="5186449"/>
                  </a:cubicBezTo>
                  <a:cubicBezTo>
                    <a:pt x="2507476" y="5187870"/>
                    <a:pt x="2491403" y="5200656"/>
                    <a:pt x="2475331" y="5206338"/>
                  </a:cubicBezTo>
                  <a:cubicBezTo>
                    <a:pt x="2468187" y="5209180"/>
                    <a:pt x="2461044" y="5207759"/>
                    <a:pt x="2453007" y="5209180"/>
                  </a:cubicBezTo>
                  <a:cubicBezTo>
                    <a:pt x="2442292" y="5210601"/>
                    <a:pt x="2431577" y="5214863"/>
                    <a:pt x="2420862" y="5213442"/>
                  </a:cubicBezTo>
                  <a:cubicBezTo>
                    <a:pt x="2410146" y="5210601"/>
                    <a:pt x="2403003" y="5204918"/>
                    <a:pt x="2401217" y="5204918"/>
                  </a:cubicBez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66617" t="-34" r="-66606" b="-34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2735103" y="3229350"/>
            <a:ext cx="4524197" cy="1040565"/>
          </a:xfrm>
          <a:custGeom>
            <a:avLst/>
            <a:gdLst/>
            <a:ahLst/>
            <a:cxnLst/>
            <a:rect l="l" t="t" r="r" b="b"/>
            <a:pathLst>
              <a:path w="4524197" h="1040565">
                <a:moveTo>
                  <a:pt x="0" y="0"/>
                </a:moveTo>
                <a:lnTo>
                  <a:pt x="4524197" y="0"/>
                </a:lnTo>
                <a:lnTo>
                  <a:pt x="4524197" y="1040566"/>
                </a:lnTo>
                <a:lnTo>
                  <a:pt x="0" y="1040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2203161" y="4509064"/>
            <a:ext cx="1331699" cy="680377"/>
          </a:xfrm>
          <a:custGeom>
            <a:avLst/>
            <a:gdLst/>
            <a:ahLst/>
            <a:cxnLst/>
            <a:rect l="l" t="t" r="r" b="b"/>
            <a:pathLst>
              <a:path w="1331699" h="680377">
                <a:moveTo>
                  <a:pt x="0" y="0"/>
                </a:moveTo>
                <a:lnTo>
                  <a:pt x="1331700" y="0"/>
                </a:lnTo>
                <a:lnTo>
                  <a:pt x="1331700" y="680377"/>
                </a:lnTo>
                <a:lnTo>
                  <a:pt x="0" y="6803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6845276" y="3208927"/>
            <a:ext cx="4701793" cy="1081412"/>
          </a:xfrm>
          <a:custGeom>
            <a:avLst/>
            <a:gdLst/>
            <a:ahLst/>
            <a:cxnLst/>
            <a:rect l="l" t="t" r="r" b="b"/>
            <a:pathLst>
              <a:path w="4701793" h="1081412">
                <a:moveTo>
                  <a:pt x="0" y="0"/>
                </a:moveTo>
                <a:lnTo>
                  <a:pt x="4701793" y="0"/>
                </a:lnTo>
                <a:lnTo>
                  <a:pt x="4701793" y="1081412"/>
                </a:lnTo>
                <a:lnTo>
                  <a:pt x="0" y="10814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805130" y="3229350"/>
            <a:ext cx="4524197" cy="1040565"/>
          </a:xfrm>
          <a:custGeom>
            <a:avLst/>
            <a:gdLst/>
            <a:ahLst/>
            <a:cxnLst/>
            <a:rect l="l" t="t" r="r" b="b"/>
            <a:pathLst>
              <a:path w="4524197" h="1040565">
                <a:moveTo>
                  <a:pt x="0" y="0"/>
                </a:moveTo>
                <a:lnTo>
                  <a:pt x="4524197" y="0"/>
                </a:lnTo>
                <a:lnTo>
                  <a:pt x="4524197" y="1040566"/>
                </a:lnTo>
                <a:lnTo>
                  <a:pt x="0" y="1040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13067003" y="8956008"/>
            <a:ext cx="4524197" cy="1040565"/>
          </a:xfrm>
          <a:custGeom>
            <a:avLst/>
            <a:gdLst/>
            <a:ahLst/>
            <a:cxnLst/>
            <a:rect l="l" t="t" r="r" b="b"/>
            <a:pathLst>
              <a:path w="4524197" h="1040565">
                <a:moveTo>
                  <a:pt x="0" y="0"/>
                </a:moveTo>
                <a:lnTo>
                  <a:pt x="4524197" y="0"/>
                </a:lnTo>
                <a:lnTo>
                  <a:pt x="4524197" y="1040565"/>
                </a:lnTo>
                <a:lnTo>
                  <a:pt x="0" y="10405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6794539" y="8956008"/>
            <a:ext cx="4752529" cy="1093082"/>
          </a:xfrm>
          <a:custGeom>
            <a:avLst/>
            <a:gdLst/>
            <a:ahLst/>
            <a:cxnLst/>
            <a:rect l="l" t="t" r="r" b="b"/>
            <a:pathLst>
              <a:path w="4752529" h="1093082">
                <a:moveTo>
                  <a:pt x="0" y="0"/>
                </a:moveTo>
                <a:lnTo>
                  <a:pt x="4752530" y="0"/>
                </a:lnTo>
                <a:lnTo>
                  <a:pt x="4752530" y="1093082"/>
                </a:lnTo>
                <a:lnTo>
                  <a:pt x="0" y="10930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496978" y="8791789"/>
            <a:ext cx="5238191" cy="1204784"/>
          </a:xfrm>
          <a:custGeom>
            <a:avLst/>
            <a:gdLst/>
            <a:ahLst/>
            <a:cxnLst/>
            <a:rect l="l" t="t" r="r" b="b"/>
            <a:pathLst>
              <a:path w="5238191" h="1204784">
                <a:moveTo>
                  <a:pt x="0" y="0"/>
                </a:moveTo>
                <a:lnTo>
                  <a:pt x="5238192" y="0"/>
                </a:lnTo>
                <a:lnTo>
                  <a:pt x="5238192" y="1204784"/>
                </a:lnTo>
                <a:lnTo>
                  <a:pt x="0" y="12047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TextBox 27"/>
          <p:cNvSpPr txBox="1"/>
          <p:nvPr/>
        </p:nvSpPr>
        <p:spPr>
          <a:xfrm>
            <a:off x="4711735" y="4781689"/>
            <a:ext cx="10419476" cy="948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1"/>
              </a:lnSpc>
              <a:spcBef>
                <a:spcPct val="0"/>
              </a:spcBef>
            </a:pPr>
            <a:r>
              <a:rPr lang="en-US" sz="7101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COP31: Main themes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93510" y="3457257"/>
            <a:ext cx="4245128" cy="448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579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Targedau allyriadau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213801" y="3228657"/>
            <a:ext cx="4245128" cy="90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579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Trawsnewid i ynni glân, gwella diogelwch ynni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874638" y="3228657"/>
            <a:ext cx="4245128" cy="90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579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Diogelwch bwyd: cefnogi systemau ffermio gwydn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93510" y="8916712"/>
            <a:ext cx="4245128" cy="90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579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Dinasoedd, seilwaith a systemau dŵr gwydn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001671" y="9169901"/>
            <a:ext cx="4389002" cy="40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8"/>
              </a:lnSpc>
            </a:pPr>
            <a:r>
              <a:rPr lang="en-US" sz="2327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Ieuenctid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299669" y="8912597"/>
            <a:ext cx="4245128" cy="90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579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Cefnforoedd a moroedd: cryfhau eu gwydnwch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70020" y="143939"/>
            <a:ext cx="5117980" cy="2904453"/>
          </a:xfrm>
          <a:custGeom>
            <a:avLst/>
            <a:gdLst/>
            <a:ahLst/>
            <a:cxnLst/>
            <a:rect l="l" t="t" r="r" b="b"/>
            <a:pathLst>
              <a:path w="5117980" h="2904453">
                <a:moveTo>
                  <a:pt x="0" y="0"/>
                </a:moveTo>
                <a:lnTo>
                  <a:pt x="5117980" y="0"/>
                </a:lnTo>
                <a:lnTo>
                  <a:pt x="5117980" y="2904454"/>
                </a:lnTo>
                <a:lnTo>
                  <a:pt x="0" y="2904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 flipV="1">
            <a:off x="0" y="-275444"/>
            <a:ext cx="10347140" cy="3145217"/>
          </a:xfrm>
          <a:custGeom>
            <a:avLst/>
            <a:gdLst/>
            <a:ahLst/>
            <a:cxnLst/>
            <a:rect l="l" t="t" r="r" b="b"/>
            <a:pathLst>
              <a:path w="10347140" h="3145217">
                <a:moveTo>
                  <a:pt x="10347140" y="3145216"/>
                </a:moveTo>
                <a:lnTo>
                  <a:pt x="0" y="3145216"/>
                </a:lnTo>
                <a:lnTo>
                  <a:pt x="0" y="0"/>
                </a:lnTo>
                <a:lnTo>
                  <a:pt x="10347140" y="0"/>
                </a:lnTo>
                <a:lnTo>
                  <a:pt x="10347140" y="3145216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636" b="-263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 rot="-284795">
            <a:off x="1393065" y="576207"/>
            <a:ext cx="7860726" cy="64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7"/>
              </a:lnSpc>
              <a:spcBef>
                <a:spcPct val="0"/>
              </a:spcBef>
            </a:pPr>
            <a:r>
              <a:rPr lang="en-US" sz="4827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Ble mae’n cael ei gynnal?  </a:t>
            </a:r>
          </a:p>
        </p:txBody>
      </p:sp>
      <p:sp>
        <p:nvSpPr>
          <p:cNvPr id="5" name="Freeform 5"/>
          <p:cNvSpPr/>
          <p:nvPr/>
        </p:nvSpPr>
        <p:spPr>
          <a:xfrm>
            <a:off x="410739" y="862739"/>
            <a:ext cx="1235921" cy="1224686"/>
          </a:xfrm>
          <a:custGeom>
            <a:avLst/>
            <a:gdLst/>
            <a:ahLst/>
            <a:cxnLst/>
            <a:rect l="l" t="t" r="r" b="b"/>
            <a:pathLst>
              <a:path w="1235921" h="1224686">
                <a:moveTo>
                  <a:pt x="0" y="0"/>
                </a:moveTo>
                <a:lnTo>
                  <a:pt x="1235922" y="0"/>
                </a:lnTo>
                <a:lnTo>
                  <a:pt x="1235922" y="1224685"/>
                </a:lnTo>
                <a:lnTo>
                  <a:pt x="0" y="1224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8817469" y="1926886"/>
            <a:ext cx="2384370" cy="2872735"/>
          </a:xfrm>
          <a:custGeom>
            <a:avLst/>
            <a:gdLst/>
            <a:ahLst/>
            <a:cxnLst/>
            <a:rect l="l" t="t" r="r" b="b"/>
            <a:pathLst>
              <a:path w="2384370" h="2872735">
                <a:moveTo>
                  <a:pt x="0" y="0"/>
                </a:moveTo>
                <a:lnTo>
                  <a:pt x="2384370" y="0"/>
                </a:lnTo>
                <a:lnTo>
                  <a:pt x="2384370" y="2872735"/>
                </a:lnTo>
                <a:lnTo>
                  <a:pt x="0" y="28727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222376" y="7337505"/>
            <a:ext cx="4951194" cy="2809803"/>
          </a:xfrm>
          <a:custGeom>
            <a:avLst/>
            <a:gdLst/>
            <a:ahLst/>
            <a:cxnLst/>
            <a:rect l="l" t="t" r="r" b="b"/>
            <a:pathLst>
              <a:path w="4951194" h="2809803">
                <a:moveTo>
                  <a:pt x="0" y="0"/>
                </a:moveTo>
                <a:lnTo>
                  <a:pt x="4951194" y="0"/>
                </a:lnTo>
                <a:lnTo>
                  <a:pt x="4951194" y="2809802"/>
                </a:lnTo>
                <a:lnTo>
                  <a:pt x="0" y="28098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8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-210590" y="2193444"/>
            <a:ext cx="6145394" cy="4442639"/>
            <a:chOff x="0" y="0"/>
            <a:chExt cx="7298676" cy="5276372"/>
          </a:xfrm>
        </p:grpSpPr>
        <p:sp>
          <p:nvSpPr>
            <p:cNvPr id="9" name="Freeform 9"/>
            <p:cNvSpPr/>
            <p:nvPr/>
          </p:nvSpPr>
          <p:spPr>
            <a:xfrm>
              <a:off x="1667" y="1841"/>
              <a:ext cx="7300199" cy="5275344"/>
            </a:xfrm>
            <a:custGeom>
              <a:avLst/>
              <a:gdLst/>
              <a:ahLst/>
              <a:cxnLst/>
              <a:rect l="l" t="t" r="r" b="b"/>
              <a:pathLst>
                <a:path w="7300199" h="5275344">
                  <a:moveTo>
                    <a:pt x="5162310" y="5204918"/>
                  </a:moveTo>
                  <a:cubicBezTo>
                    <a:pt x="5120076" y="5213442"/>
                    <a:pt x="5087442" y="5224807"/>
                    <a:pt x="5054807" y="5227649"/>
                  </a:cubicBezTo>
                  <a:cubicBezTo>
                    <a:pt x="4870516" y="5239014"/>
                    <a:pt x="4688145" y="5250379"/>
                    <a:pt x="4503854" y="5260324"/>
                  </a:cubicBezTo>
                  <a:cubicBezTo>
                    <a:pt x="4409790" y="5264586"/>
                    <a:pt x="4315725" y="5268848"/>
                    <a:pt x="4221660" y="5270269"/>
                  </a:cubicBezTo>
                  <a:cubicBezTo>
                    <a:pt x="4119916" y="5273110"/>
                    <a:pt x="4018172" y="5277071"/>
                    <a:pt x="3918348" y="5274531"/>
                  </a:cubicBezTo>
                  <a:cubicBezTo>
                    <a:pt x="3822363" y="5273110"/>
                    <a:pt x="3726379" y="5268848"/>
                    <a:pt x="3634233" y="5256062"/>
                  </a:cubicBezTo>
                  <a:cubicBezTo>
                    <a:pt x="3515212" y="5240435"/>
                    <a:pt x="3394271" y="5240435"/>
                    <a:pt x="3277170" y="5226228"/>
                  </a:cubicBezTo>
                  <a:cubicBezTo>
                    <a:pt x="2971939" y="5189290"/>
                    <a:pt x="2660948" y="5199235"/>
                    <a:pt x="2353798" y="5183608"/>
                  </a:cubicBezTo>
                  <a:cubicBezTo>
                    <a:pt x="2181025" y="5175084"/>
                    <a:pt x="2008253" y="5155194"/>
                    <a:pt x="1835480" y="5138146"/>
                  </a:cubicBezTo>
                  <a:cubicBezTo>
                    <a:pt x="1639671" y="5119677"/>
                    <a:pt x="1443863" y="5098367"/>
                    <a:pt x="1246134" y="5078478"/>
                  </a:cubicBezTo>
                  <a:cubicBezTo>
                    <a:pt x="1102157" y="5064271"/>
                    <a:pt x="956260" y="5050065"/>
                    <a:pt x="812283" y="5035858"/>
                  </a:cubicBezTo>
                  <a:cubicBezTo>
                    <a:pt x="808444" y="5035858"/>
                    <a:pt x="804604" y="5034437"/>
                    <a:pt x="800765" y="5034437"/>
                  </a:cubicBezTo>
                  <a:cubicBezTo>
                    <a:pt x="679824" y="4996079"/>
                    <a:pt x="551205" y="4966245"/>
                    <a:pt x="439863" y="4916522"/>
                  </a:cubicBezTo>
                  <a:cubicBezTo>
                    <a:pt x="251733" y="4831281"/>
                    <a:pt x="171105" y="4694897"/>
                    <a:pt x="163427" y="4534361"/>
                  </a:cubicBezTo>
                  <a:cubicBezTo>
                    <a:pt x="161507" y="4478955"/>
                    <a:pt x="151909" y="4424969"/>
                    <a:pt x="151909" y="4369563"/>
                  </a:cubicBezTo>
                  <a:cubicBezTo>
                    <a:pt x="153828" y="4292847"/>
                    <a:pt x="161507" y="4217551"/>
                    <a:pt x="167266" y="4142256"/>
                  </a:cubicBezTo>
                  <a:cubicBezTo>
                    <a:pt x="182624" y="3917790"/>
                    <a:pt x="190302" y="3693324"/>
                    <a:pt x="167266" y="3468858"/>
                  </a:cubicBezTo>
                  <a:cubicBezTo>
                    <a:pt x="146149" y="3267123"/>
                    <a:pt x="126952" y="3066808"/>
                    <a:pt x="105836" y="2865073"/>
                  </a:cubicBezTo>
                  <a:cubicBezTo>
                    <a:pt x="92398" y="2735792"/>
                    <a:pt x="75121" y="2607931"/>
                    <a:pt x="63603" y="2478650"/>
                  </a:cubicBezTo>
                  <a:cubicBezTo>
                    <a:pt x="55924" y="2393410"/>
                    <a:pt x="57844" y="2306749"/>
                    <a:pt x="50165" y="2221509"/>
                  </a:cubicBezTo>
                  <a:cubicBezTo>
                    <a:pt x="46325" y="2173206"/>
                    <a:pt x="25209" y="2126324"/>
                    <a:pt x="23289" y="2078021"/>
                  </a:cubicBezTo>
                  <a:cubicBezTo>
                    <a:pt x="15610" y="1961526"/>
                    <a:pt x="13691" y="1843610"/>
                    <a:pt x="9851" y="1725695"/>
                  </a:cubicBezTo>
                  <a:cubicBezTo>
                    <a:pt x="7931" y="1680233"/>
                    <a:pt x="-1667" y="1634772"/>
                    <a:pt x="253" y="1589310"/>
                  </a:cubicBezTo>
                  <a:cubicBezTo>
                    <a:pt x="2172" y="1518277"/>
                    <a:pt x="13691" y="1447243"/>
                    <a:pt x="15610" y="1376210"/>
                  </a:cubicBezTo>
                  <a:cubicBezTo>
                    <a:pt x="17530" y="1293811"/>
                    <a:pt x="6012" y="1211412"/>
                    <a:pt x="9851" y="1130434"/>
                  </a:cubicBezTo>
                  <a:cubicBezTo>
                    <a:pt x="9851" y="1052297"/>
                    <a:pt x="23289" y="975581"/>
                    <a:pt x="36727" y="897444"/>
                  </a:cubicBezTo>
                  <a:cubicBezTo>
                    <a:pt x="40566" y="870451"/>
                    <a:pt x="67442" y="846299"/>
                    <a:pt x="75121" y="819307"/>
                  </a:cubicBezTo>
                  <a:cubicBezTo>
                    <a:pt x="107756" y="685764"/>
                    <a:pt x="142310" y="552221"/>
                    <a:pt x="226777" y="428622"/>
                  </a:cubicBezTo>
                  <a:cubicBezTo>
                    <a:pt x="245974" y="401630"/>
                    <a:pt x="276689" y="377478"/>
                    <a:pt x="305484" y="356168"/>
                  </a:cubicBezTo>
                  <a:cubicBezTo>
                    <a:pt x="315083" y="349065"/>
                    <a:pt x="338119" y="353327"/>
                    <a:pt x="343878" y="353327"/>
                  </a:cubicBezTo>
                  <a:cubicBezTo>
                    <a:pt x="357316" y="334858"/>
                    <a:pt x="364995" y="316389"/>
                    <a:pt x="380352" y="307865"/>
                  </a:cubicBezTo>
                  <a:cubicBezTo>
                    <a:pt x="462899" y="260983"/>
                    <a:pt x="549285" y="226887"/>
                    <a:pt x="656788" y="218363"/>
                  </a:cubicBezTo>
                  <a:cubicBezTo>
                    <a:pt x="737415" y="211260"/>
                    <a:pt x="816123" y="185688"/>
                    <a:pt x="896750" y="171481"/>
                  </a:cubicBezTo>
                  <a:cubicBezTo>
                    <a:pt x="994654" y="154433"/>
                    <a:pt x="1092559" y="134543"/>
                    <a:pt x="1194302" y="124599"/>
                  </a:cubicBezTo>
                  <a:cubicBezTo>
                    <a:pt x="1286448" y="116075"/>
                    <a:pt x="1374754" y="97606"/>
                    <a:pt x="1468819" y="91923"/>
                  </a:cubicBezTo>
                  <a:cubicBezTo>
                    <a:pt x="1564803" y="86241"/>
                    <a:pt x="1660788" y="69193"/>
                    <a:pt x="1758692" y="63510"/>
                  </a:cubicBezTo>
                  <a:cubicBezTo>
                    <a:pt x="2023610" y="49303"/>
                    <a:pt x="2290448" y="39358"/>
                    <a:pt x="2555365" y="27993"/>
                  </a:cubicBezTo>
                  <a:cubicBezTo>
                    <a:pt x="2620635" y="25152"/>
                    <a:pt x="2685905" y="27993"/>
                    <a:pt x="2751174" y="29414"/>
                  </a:cubicBezTo>
                  <a:cubicBezTo>
                    <a:pt x="2783809" y="30834"/>
                    <a:pt x="2816444" y="36517"/>
                    <a:pt x="2850998" y="39358"/>
                  </a:cubicBezTo>
                  <a:cubicBezTo>
                    <a:pt x="2866356" y="40779"/>
                    <a:pt x="2881713" y="36517"/>
                    <a:pt x="2897071" y="36517"/>
                  </a:cubicBezTo>
                  <a:cubicBezTo>
                    <a:pt x="2943143" y="36517"/>
                    <a:pt x="2991136" y="36517"/>
                    <a:pt x="3037209" y="35096"/>
                  </a:cubicBezTo>
                  <a:cubicBezTo>
                    <a:pt x="3125514" y="32255"/>
                    <a:pt x="3215740" y="25152"/>
                    <a:pt x="3304046" y="25152"/>
                  </a:cubicBezTo>
                  <a:cubicBezTo>
                    <a:pt x="3390432" y="25152"/>
                    <a:pt x="3476818" y="29414"/>
                    <a:pt x="3563205" y="32255"/>
                  </a:cubicBezTo>
                  <a:lnTo>
                    <a:pt x="3632314" y="32255"/>
                  </a:lnTo>
                  <a:cubicBezTo>
                    <a:pt x="3737897" y="29414"/>
                    <a:pt x="3841560" y="29414"/>
                    <a:pt x="3947144" y="25152"/>
                  </a:cubicBezTo>
                  <a:cubicBezTo>
                    <a:pt x="4048887" y="20890"/>
                    <a:pt x="4148711" y="10945"/>
                    <a:pt x="4250455" y="6683"/>
                  </a:cubicBezTo>
                  <a:cubicBezTo>
                    <a:pt x="4298447" y="3842"/>
                    <a:pt x="4348360" y="3842"/>
                    <a:pt x="4396352" y="10945"/>
                  </a:cubicBezTo>
                  <a:cubicBezTo>
                    <a:pt x="4469300" y="20890"/>
                    <a:pt x="4538409" y="26572"/>
                    <a:pt x="4611358" y="10945"/>
                  </a:cubicBezTo>
                  <a:cubicBezTo>
                    <a:pt x="4638233" y="5262"/>
                    <a:pt x="4672788" y="15207"/>
                    <a:pt x="4703503" y="18048"/>
                  </a:cubicBezTo>
                  <a:cubicBezTo>
                    <a:pt x="4716941" y="19469"/>
                    <a:pt x="4732298" y="22310"/>
                    <a:pt x="4739977" y="18048"/>
                  </a:cubicBezTo>
                  <a:cubicBezTo>
                    <a:pt x="4791809" y="-9461"/>
                    <a:pt x="4839801" y="-3111"/>
                    <a:pt x="4889713" y="20890"/>
                  </a:cubicBezTo>
                  <a:cubicBezTo>
                    <a:pt x="4895472" y="23731"/>
                    <a:pt x="4910830" y="16628"/>
                    <a:pt x="4922348" y="16628"/>
                  </a:cubicBezTo>
                  <a:cubicBezTo>
                    <a:pt x="4968420" y="16628"/>
                    <a:pt x="5014493" y="16628"/>
                    <a:pt x="5062486" y="18048"/>
                  </a:cubicBezTo>
                  <a:cubicBezTo>
                    <a:pt x="5097040" y="19469"/>
                    <a:pt x="5129675" y="27993"/>
                    <a:pt x="5164230" y="30834"/>
                  </a:cubicBezTo>
                  <a:cubicBezTo>
                    <a:pt x="5239098" y="37938"/>
                    <a:pt x="5315885" y="49303"/>
                    <a:pt x="5392673" y="49303"/>
                  </a:cubicBezTo>
                  <a:cubicBezTo>
                    <a:pt x="5536650" y="50724"/>
                    <a:pt x="5680627" y="54986"/>
                    <a:pt x="5822684" y="77717"/>
                  </a:cubicBezTo>
                  <a:cubicBezTo>
                    <a:pt x="5955143" y="99027"/>
                    <a:pt x="6091441" y="99027"/>
                    <a:pt x="6225820" y="116075"/>
                  </a:cubicBezTo>
                  <a:cubicBezTo>
                    <a:pt x="6306448" y="126019"/>
                    <a:pt x="6388994" y="144488"/>
                    <a:pt x="6458103" y="174322"/>
                  </a:cubicBezTo>
                  <a:cubicBezTo>
                    <a:pt x="6532971" y="205577"/>
                    <a:pt x="6590562" y="256721"/>
                    <a:pt x="6657751" y="299341"/>
                  </a:cubicBezTo>
                  <a:cubicBezTo>
                    <a:pt x="6682707" y="314969"/>
                    <a:pt x="6719182" y="326334"/>
                    <a:pt x="6736459" y="346223"/>
                  </a:cubicBezTo>
                  <a:cubicBezTo>
                    <a:pt x="6786371" y="400209"/>
                    <a:pt x="6830524" y="457036"/>
                    <a:pt x="6874677" y="513863"/>
                  </a:cubicBezTo>
                  <a:cubicBezTo>
                    <a:pt x="6907311" y="555062"/>
                    <a:pt x="6939947" y="597682"/>
                    <a:pt x="6964902" y="640302"/>
                  </a:cubicBezTo>
                  <a:cubicBezTo>
                    <a:pt x="6991777" y="690026"/>
                    <a:pt x="7012895" y="741170"/>
                    <a:pt x="7034011" y="793735"/>
                  </a:cubicBezTo>
                  <a:cubicBezTo>
                    <a:pt x="7066647" y="876134"/>
                    <a:pt x="7105040" y="958532"/>
                    <a:pt x="7126156" y="1043773"/>
                  </a:cubicBezTo>
                  <a:cubicBezTo>
                    <a:pt x="7156871" y="1163109"/>
                    <a:pt x="7172229" y="1285287"/>
                    <a:pt x="7195266" y="1406044"/>
                  </a:cubicBezTo>
                  <a:cubicBezTo>
                    <a:pt x="7202944" y="1445823"/>
                    <a:pt x="7212542" y="1485601"/>
                    <a:pt x="7216382" y="1525380"/>
                  </a:cubicBezTo>
                  <a:cubicBezTo>
                    <a:pt x="7227900" y="1639034"/>
                    <a:pt x="7235579" y="1751267"/>
                    <a:pt x="7245177" y="1864920"/>
                  </a:cubicBezTo>
                  <a:cubicBezTo>
                    <a:pt x="7258615" y="2005567"/>
                    <a:pt x="7277813" y="2144793"/>
                    <a:pt x="7287411" y="2285439"/>
                  </a:cubicBezTo>
                  <a:cubicBezTo>
                    <a:pt x="7297009" y="2420403"/>
                    <a:pt x="7302090" y="2556787"/>
                    <a:pt x="7299549" y="2693172"/>
                  </a:cubicBezTo>
                  <a:cubicBezTo>
                    <a:pt x="7295090" y="2920479"/>
                    <a:pt x="7279732" y="3146366"/>
                    <a:pt x="7264375" y="3373673"/>
                  </a:cubicBezTo>
                  <a:cubicBezTo>
                    <a:pt x="7254776" y="3514320"/>
                    <a:pt x="7241338" y="3653545"/>
                    <a:pt x="7222141" y="3792771"/>
                  </a:cubicBezTo>
                  <a:cubicBezTo>
                    <a:pt x="7202944" y="3931997"/>
                    <a:pt x="7174148" y="4069802"/>
                    <a:pt x="7153033" y="4209028"/>
                  </a:cubicBezTo>
                  <a:cubicBezTo>
                    <a:pt x="7137675" y="4305633"/>
                    <a:pt x="7133835" y="4402239"/>
                    <a:pt x="7116558" y="4497424"/>
                  </a:cubicBezTo>
                  <a:cubicBezTo>
                    <a:pt x="7101200" y="4584085"/>
                    <a:pt x="7043610" y="4660801"/>
                    <a:pt x="6966822" y="4724731"/>
                  </a:cubicBezTo>
                  <a:cubicBezTo>
                    <a:pt x="6903472" y="4778716"/>
                    <a:pt x="6853560" y="4839805"/>
                    <a:pt x="6788291" y="4892370"/>
                  </a:cubicBezTo>
                  <a:cubicBezTo>
                    <a:pt x="6730700" y="4939252"/>
                    <a:pt x="6667350" y="4986135"/>
                    <a:pt x="6567526" y="4987555"/>
                  </a:cubicBezTo>
                  <a:cubicBezTo>
                    <a:pt x="6544489" y="4987555"/>
                    <a:pt x="6523373" y="5004603"/>
                    <a:pt x="6500337" y="5013127"/>
                  </a:cubicBezTo>
                  <a:cubicBezTo>
                    <a:pt x="6402432" y="5044382"/>
                    <a:pt x="6300688" y="5071375"/>
                    <a:pt x="6204703" y="5105471"/>
                  </a:cubicBezTo>
                  <a:cubicBezTo>
                    <a:pt x="6028092" y="5167980"/>
                    <a:pt x="5838042" y="5177925"/>
                    <a:pt x="5647992" y="5183608"/>
                  </a:cubicBezTo>
                  <a:cubicBezTo>
                    <a:pt x="5575044" y="5186449"/>
                    <a:pt x="5500176" y="5182187"/>
                    <a:pt x="5427227" y="5186449"/>
                  </a:cubicBezTo>
                  <a:cubicBezTo>
                    <a:pt x="5390753" y="5187870"/>
                    <a:pt x="5356199" y="5200656"/>
                    <a:pt x="5321644" y="5206338"/>
                  </a:cubicBezTo>
                  <a:cubicBezTo>
                    <a:pt x="5306287" y="5209180"/>
                    <a:pt x="5290929" y="5207759"/>
                    <a:pt x="5273652" y="5209180"/>
                  </a:cubicBezTo>
                  <a:cubicBezTo>
                    <a:pt x="5250616" y="5210601"/>
                    <a:pt x="5227579" y="5214863"/>
                    <a:pt x="5204543" y="5213442"/>
                  </a:cubicBezTo>
                  <a:cubicBezTo>
                    <a:pt x="5181507" y="5210601"/>
                    <a:pt x="5166149" y="5204918"/>
                    <a:pt x="5162310" y="5204918"/>
                  </a:cubicBez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4333" r="-4333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751989" y="2336752"/>
            <a:ext cx="6158285" cy="5613496"/>
            <a:chOff x="0" y="0"/>
            <a:chExt cx="5788443" cy="5276372"/>
          </a:xfrm>
        </p:grpSpPr>
        <p:sp>
          <p:nvSpPr>
            <p:cNvPr id="11" name="Freeform 11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2884" r="-22884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34804" y="5101630"/>
            <a:ext cx="6771792" cy="4895476"/>
            <a:chOff x="0" y="0"/>
            <a:chExt cx="7298676" cy="5276372"/>
          </a:xfrm>
        </p:grpSpPr>
        <p:sp>
          <p:nvSpPr>
            <p:cNvPr id="13" name="Freeform 13"/>
            <p:cNvSpPr/>
            <p:nvPr/>
          </p:nvSpPr>
          <p:spPr>
            <a:xfrm>
              <a:off x="1667" y="1841"/>
              <a:ext cx="7300199" cy="5275344"/>
            </a:xfrm>
            <a:custGeom>
              <a:avLst/>
              <a:gdLst/>
              <a:ahLst/>
              <a:cxnLst/>
              <a:rect l="l" t="t" r="r" b="b"/>
              <a:pathLst>
                <a:path w="7300199" h="5275344">
                  <a:moveTo>
                    <a:pt x="5162310" y="5204918"/>
                  </a:moveTo>
                  <a:cubicBezTo>
                    <a:pt x="5120076" y="5213442"/>
                    <a:pt x="5087442" y="5224807"/>
                    <a:pt x="5054807" y="5227649"/>
                  </a:cubicBezTo>
                  <a:cubicBezTo>
                    <a:pt x="4870516" y="5239014"/>
                    <a:pt x="4688145" y="5250379"/>
                    <a:pt x="4503854" y="5260324"/>
                  </a:cubicBezTo>
                  <a:cubicBezTo>
                    <a:pt x="4409790" y="5264586"/>
                    <a:pt x="4315725" y="5268848"/>
                    <a:pt x="4221660" y="5270269"/>
                  </a:cubicBezTo>
                  <a:cubicBezTo>
                    <a:pt x="4119916" y="5273110"/>
                    <a:pt x="4018172" y="5277071"/>
                    <a:pt x="3918348" y="5274531"/>
                  </a:cubicBezTo>
                  <a:cubicBezTo>
                    <a:pt x="3822363" y="5273110"/>
                    <a:pt x="3726379" y="5268848"/>
                    <a:pt x="3634233" y="5256062"/>
                  </a:cubicBezTo>
                  <a:cubicBezTo>
                    <a:pt x="3515212" y="5240435"/>
                    <a:pt x="3394271" y="5240435"/>
                    <a:pt x="3277170" y="5226228"/>
                  </a:cubicBezTo>
                  <a:cubicBezTo>
                    <a:pt x="2971939" y="5189290"/>
                    <a:pt x="2660948" y="5199235"/>
                    <a:pt x="2353798" y="5183608"/>
                  </a:cubicBezTo>
                  <a:cubicBezTo>
                    <a:pt x="2181025" y="5175084"/>
                    <a:pt x="2008253" y="5155194"/>
                    <a:pt x="1835480" y="5138146"/>
                  </a:cubicBezTo>
                  <a:cubicBezTo>
                    <a:pt x="1639671" y="5119677"/>
                    <a:pt x="1443863" y="5098367"/>
                    <a:pt x="1246134" y="5078478"/>
                  </a:cubicBezTo>
                  <a:cubicBezTo>
                    <a:pt x="1102157" y="5064271"/>
                    <a:pt x="956260" y="5050065"/>
                    <a:pt x="812283" y="5035858"/>
                  </a:cubicBezTo>
                  <a:cubicBezTo>
                    <a:pt x="808444" y="5035858"/>
                    <a:pt x="804604" y="5034437"/>
                    <a:pt x="800765" y="5034437"/>
                  </a:cubicBezTo>
                  <a:cubicBezTo>
                    <a:pt x="679824" y="4996079"/>
                    <a:pt x="551205" y="4966245"/>
                    <a:pt x="439863" y="4916522"/>
                  </a:cubicBezTo>
                  <a:cubicBezTo>
                    <a:pt x="251733" y="4831281"/>
                    <a:pt x="171105" y="4694897"/>
                    <a:pt x="163427" y="4534361"/>
                  </a:cubicBezTo>
                  <a:cubicBezTo>
                    <a:pt x="161507" y="4478955"/>
                    <a:pt x="151909" y="4424969"/>
                    <a:pt x="151909" y="4369563"/>
                  </a:cubicBezTo>
                  <a:cubicBezTo>
                    <a:pt x="153828" y="4292847"/>
                    <a:pt x="161507" y="4217551"/>
                    <a:pt x="167266" y="4142256"/>
                  </a:cubicBezTo>
                  <a:cubicBezTo>
                    <a:pt x="182624" y="3917790"/>
                    <a:pt x="190302" y="3693324"/>
                    <a:pt x="167266" y="3468858"/>
                  </a:cubicBezTo>
                  <a:cubicBezTo>
                    <a:pt x="146149" y="3267123"/>
                    <a:pt x="126952" y="3066808"/>
                    <a:pt x="105836" y="2865073"/>
                  </a:cubicBezTo>
                  <a:cubicBezTo>
                    <a:pt x="92398" y="2735792"/>
                    <a:pt x="75121" y="2607931"/>
                    <a:pt x="63603" y="2478650"/>
                  </a:cubicBezTo>
                  <a:cubicBezTo>
                    <a:pt x="55924" y="2393410"/>
                    <a:pt x="57844" y="2306749"/>
                    <a:pt x="50165" y="2221509"/>
                  </a:cubicBezTo>
                  <a:cubicBezTo>
                    <a:pt x="46325" y="2173206"/>
                    <a:pt x="25209" y="2126324"/>
                    <a:pt x="23289" y="2078021"/>
                  </a:cubicBezTo>
                  <a:cubicBezTo>
                    <a:pt x="15610" y="1961526"/>
                    <a:pt x="13691" y="1843610"/>
                    <a:pt x="9851" y="1725695"/>
                  </a:cubicBezTo>
                  <a:cubicBezTo>
                    <a:pt x="7931" y="1680233"/>
                    <a:pt x="-1667" y="1634772"/>
                    <a:pt x="253" y="1589310"/>
                  </a:cubicBezTo>
                  <a:cubicBezTo>
                    <a:pt x="2172" y="1518277"/>
                    <a:pt x="13691" y="1447243"/>
                    <a:pt x="15610" y="1376210"/>
                  </a:cubicBezTo>
                  <a:cubicBezTo>
                    <a:pt x="17530" y="1293811"/>
                    <a:pt x="6012" y="1211412"/>
                    <a:pt x="9851" y="1130434"/>
                  </a:cubicBezTo>
                  <a:cubicBezTo>
                    <a:pt x="9851" y="1052297"/>
                    <a:pt x="23289" y="975581"/>
                    <a:pt x="36727" y="897444"/>
                  </a:cubicBezTo>
                  <a:cubicBezTo>
                    <a:pt x="40566" y="870451"/>
                    <a:pt x="67442" y="846299"/>
                    <a:pt x="75121" y="819307"/>
                  </a:cubicBezTo>
                  <a:cubicBezTo>
                    <a:pt x="107756" y="685764"/>
                    <a:pt x="142310" y="552221"/>
                    <a:pt x="226777" y="428622"/>
                  </a:cubicBezTo>
                  <a:cubicBezTo>
                    <a:pt x="245974" y="401630"/>
                    <a:pt x="276689" y="377478"/>
                    <a:pt x="305484" y="356168"/>
                  </a:cubicBezTo>
                  <a:cubicBezTo>
                    <a:pt x="315083" y="349065"/>
                    <a:pt x="338119" y="353327"/>
                    <a:pt x="343878" y="353327"/>
                  </a:cubicBezTo>
                  <a:cubicBezTo>
                    <a:pt x="357316" y="334858"/>
                    <a:pt x="364995" y="316389"/>
                    <a:pt x="380352" y="307865"/>
                  </a:cubicBezTo>
                  <a:cubicBezTo>
                    <a:pt x="462899" y="260983"/>
                    <a:pt x="549285" y="226887"/>
                    <a:pt x="656788" y="218363"/>
                  </a:cubicBezTo>
                  <a:cubicBezTo>
                    <a:pt x="737415" y="211260"/>
                    <a:pt x="816123" y="185688"/>
                    <a:pt x="896750" y="171481"/>
                  </a:cubicBezTo>
                  <a:cubicBezTo>
                    <a:pt x="994654" y="154433"/>
                    <a:pt x="1092559" y="134543"/>
                    <a:pt x="1194302" y="124599"/>
                  </a:cubicBezTo>
                  <a:cubicBezTo>
                    <a:pt x="1286448" y="116075"/>
                    <a:pt x="1374754" y="97606"/>
                    <a:pt x="1468819" y="91923"/>
                  </a:cubicBezTo>
                  <a:cubicBezTo>
                    <a:pt x="1564803" y="86241"/>
                    <a:pt x="1660788" y="69193"/>
                    <a:pt x="1758692" y="63510"/>
                  </a:cubicBezTo>
                  <a:cubicBezTo>
                    <a:pt x="2023610" y="49303"/>
                    <a:pt x="2290448" y="39358"/>
                    <a:pt x="2555365" y="27993"/>
                  </a:cubicBezTo>
                  <a:cubicBezTo>
                    <a:pt x="2620635" y="25152"/>
                    <a:pt x="2685905" y="27993"/>
                    <a:pt x="2751174" y="29414"/>
                  </a:cubicBezTo>
                  <a:cubicBezTo>
                    <a:pt x="2783809" y="30834"/>
                    <a:pt x="2816444" y="36517"/>
                    <a:pt x="2850998" y="39358"/>
                  </a:cubicBezTo>
                  <a:cubicBezTo>
                    <a:pt x="2866356" y="40779"/>
                    <a:pt x="2881713" y="36517"/>
                    <a:pt x="2897071" y="36517"/>
                  </a:cubicBezTo>
                  <a:cubicBezTo>
                    <a:pt x="2943143" y="36517"/>
                    <a:pt x="2991136" y="36517"/>
                    <a:pt x="3037209" y="35096"/>
                  </a:cubicBezTo>
                  <a:cubicBezTo>
                    <a:pt x="3125514" y="32255"/>
                    <a:pt x="3215740" y="25152"/>
                    <a:pt x="3304046" y="25152"/>
                  </a:cubicBezTo>
                  <a:cubicBezTo>
                    <a:pt x="3390432" y="25152"/>
                    <a:pt x="3476818" y="29414"/>
                    <a:pt x="3563205" y="32255"/>
                  </a:cubicBezTo>
                  <a:lnTo>
                    <a:pt x="3632314" y="32255"/>
                  </a:lnTo>
                  <a:cubicBezTo>
                    <a:pt x="3737897" y="29414"/>
                    <a:pt x="3841560" y="29414"/>
                    <a:pt x="3947144" y="25152"/>
                  </a:cubicBezTo>
                  <a:cubicBezTo>
                    <a:pt x="4048887" y="20890"/>
                    <a:pt x="4148711" y="10945"/>
                    <a:pt x="4250455" y="6683"/>
                  </a:cubicBezTo>
                  <a:cubicBezTo>
                    <a:pt x="4298447" y="3842"/>
                    <a:pt x="4348360" y="3842"/>
                    <a:pt x="4396352" y="10945"/>
                  </a:cubicBezTo>
                  <a:cubicBezTo>
                    <a:pt x="4469300" y="20890"/>
                    <a:pt x="4538409" y="26572"/>
                    <a:pt x="4611358" y="10945"/>
                  </a:cubicBezTo>
                  <a:cubicBezTo>
                    <a:pt x="4638233" y="5262"/>
                    <a:pt x="4672788" y="15207"/>
                    <a:pt x="4703503" y="18048"/>
                  </a:cubicBezTo>
                  <a:cubicBezTo>
                    <a:pt x="4716941" y="19469"/>
                    <a:pt x="4732298" y="22310"/>
                    <a:pt x="4739977" y="18048"/>
                  </a:cubicBezTo>
                  <a:cubicBezTo>
                    <a:pt x="4791809" y="-9461"/>
                    <a:pt x="4839801" y="-3111"/>
                    <a:pt x="4889713" y="20890"/>
                  </a:cubicBezTo>
                  <a:cubicBezTo>
                    <a:pt x="4895472" y="23731"/>
                    <a:pt x="4910830" y="16628"/>
                    <a:pt x="4922348" y="16628"/>
                  </a:cubicBezTo>
                  <a:cubicBezTo>
                    <a:pt x="4968420" y="16628"/>
                    <a:pt x="5014493" y="16628"/>
                    <a:pt x="5062486" y="18048"/>
                  </a:cubicBezTo>
                  <a:cubicBezTo>
                    <a:pt x="5097040" y="19469"/>
                    <a:pt x="5129675" y="27993"/>
                    <a:pt x="5164230" y="30834"/>
                  </a:cubicBezTo>
                  <a:cubicBezTo>
                    <a:pt x="5239098" y="37938"/>
                    <a:pt x="5315885" y="49303"/>
                    <a:pt x="5392673" y="49303"/>
                  </a:cubicBezTo>
                  <a:cubicBezTo>
                    <a:pt x="5536650" y="50724"/>
                    <a:pt x="5680627" y="54986"/>
                    <a:pt x="5822684" y="77717"/>
                  </a:cubicBezTo>
                  <a:cubicBezTo>
                    <a:pt x="5955143" y="99027"/>
                    <a:pt x="6091441" y="99027"/>
                    <a:pt x="6225820" y="116075"/>
                  </a:cubicBezTo>
                  <a:cubicBezTo>
                    <a:pt x="6306448" y="126019"/>
                    <a:pt x="6388994" y="144488"/>
                    <a:pt x="6458103" y="174322"/>
                  </a:cubicBezTo>
                  <a:cubicBezTo>
                    <a:pt x="6532971" y="205577"/>
                    <a:pt x="6590562" y="256721"/>
                    <a:pt x="6657751" y="299341"/>
                  </a:cubicBezTo>
                  <a:cubicBezTo>
                    <a:pt x="6682707" y="314969"/>
                    <a:pt x="6719182" y="326334"/>
                    <a:pt x="6736459" y="346223"/>
                  </a:cubicBezTo>
                  <a:cubicBezTo>
                    <a:pt x="6786371" y="400209"/>
                    <a:pt x="6830524" y="457036"/>
                    <a:pt x="6874677" y="513863"/>
                  </a:cubicBezTo>
                  <a:cubicBezTo>
                    <a:pt x="6907311" y="555062"/>
                    <a:pt x="6939947" y="597682"/>
                    <a:pt x="6964902" y="640302"/>
                  </a:cubicBezTo>
                  <a:cubicBezTo>
                    <a:pt x="6991777" y="690026"/>
                    <a:pt x="7012895" y="741170"/>
                    <a:pt x="7034011" y="793735"/>
                  </a:cubicBezTo>
                  <a:cubicBezTo>
                    <a:pt x="7066647" y="876134"/>
                    <a:pt x="7105040" y="958532"/>
                    <a:pt x="7126156" y="1043773"/>
                  </a:cubicBezTo>
                  <a:cubicBezTo>
                    <a:pt x="7156871" y="1163109"/>
                    <a:pt x="7172229" y="1285287"/>
                    <a:pt x="7195266" y="1406044"/>
                  </a:cubicBezTo>
                  <a:cubicBezTo>
                    <a:pt x="7202944" y="1445823"/>
                    <a:pt x="7212542" y="1485601"/>
                    <a:pt x="7216382" y="1525380"/>
                  </a:cubicBezTo>
                  <a:cubicBezTo>
                    <a:pt x="7227900" y="1639034"/>
                    <a:pt x="7235579" y="1751267"/>
                    <a:pt x="7245177" y="1864920"/>
                  </a:cubicBezTo>
                  <a:cubicBezTo>
                    <a:pt x="7258615" y="2005567"/>
                    <a:pt x="7277813" y="2144793"/>
                    <a:pt x="7287411" y="2285439"/>
                  </a:cubicBezTo>
                  <a:cubicBezTo>
                    <a:pt x="7297009" y="2420403"/>
                    <a:pt x="7302090" y="2556787"/>
                    <a:pt x="7299549" y="2693172"/>
                  </a:cubicBezTo>
                  <a:cubicBezTo>
                    <a:pt x="7295090" y="2920479"/>
                    <a:pt x="7279732" y="3146366"/>
                    <a:pt x="7264375" y="3373673"/>
                  </a:cubicBezTo>
                  <a:cubicBezTo>
                    <a:pt x="7254776" y="3514320"/>
                    <a:pt x="7241338" y="3653545"/>
                    <a:pt x="7222141" y="3792771"/>
                  </a:cubicBezTo>
                  <a:cubicBezTo>
                    <a:pt x="7202944" y="3931997"/>
                    <a:pt x="7174148" y="4069802"/>
                    <a:pt x="7153033" y="4209028"/>
                  </a:cubicBezTo>
                  <a:cubicBezTo>
                    <a:pt x="7137675" y="4305633"/>
                    <a:pt x="7133835" y="4402239"/>
                    <a:pt x="7116558" y="4497424"/>
                  </a:cubicBezTo>
                  <a:cubicBezTo>
                    <a:pt x="7101200" y="4584085"/>
                    <a:pt x="7043610" y="4660801"/>
                    <a:pt x="6966822" y="4724731"/>
                  </a:cubicBezTo>
                  <a:cubicBezTo>
                    <a:pt x="6903472" y="4778716"/>
                    <a:pt x="6853560" y="4839805"/>
                    <a:pt x="6788291" y="4892370"/>
                  </a:cubicBezTo>
                  <a:cubicBezTo>
                    <a:pt x="6730700" y="4939252"/>
                    <a:pt x="6667350" y="4986135"/>
                    <a:pt x="6567526" y="4987555"/>
                  </a:cubicBezTo>
                  <a:cubicBezTo>
                    <a:pt x="6544489" y="4987555"/>
                    <a:pt x="6523373" y="5004603"/>
                    <a:pt x="6500337" y="5013127"/>
                  </a:cubicBezTo>
                  <a:cubicBezTo>
                    <a:pt x="6402432" y="5044382"/>
                    <a:pt x="6300688" y="5071375"/>
                    <a:pt x="6204703" y="5105471"/>
                  </a:cubicBezTo>
                  <a:cubicBezTo>
                    <a:pt x="6028092" y="5167980"/>
                    <a:pt x="5838042" y="5177925"/>
                    <a:pt x="5647992" y="5183608"/>
                  </a:cubicBezTo>
                  <a:cubicBezTo>
                    <a:pt x="5575044" y="5186449"/>
                    <a:pt x="5500176" y="5182187"/>
                    <a:pt x="5427227" y="5186449"/>
                  </a:cubicBezTo>
                  <a:cubicBezTo>
                    <a:pt x="5390753" y="5187870"/>
                    <a:pt x="5356199" y="5200656"/>
                    <a:pt x="5321644" y="5206338"/>
                  </a:cubicBezTo>
                  <a:cubicBezTo>
                    <a:pt x="5306287" y="5209180"/>
                    <a:pt x="5290929" y="5207759"/>
                    <a:pt x="5273652" y="5209180"/>
                  </a:cubicBezTo>
                  <a:cubicBezTo>
                    <a:pt x="5250616" y="5210601"/>
                    <a:pt x="5227579" y="5214863"/>
                    <a:pt x="5204543" y="5213442"/>
                  </a:cubicBezTo>
                  <a:cubicBezTo>
                    <a:pt x="5181507" y="5210601"/>
                    <a:pt x="5166149" y="5204918"/>
                    <a:pt x="5162310" y="5204918"/>
                  </a:cubicBez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3528" r="-3528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6742103"/>
            <a:ext cx="4291182" cy="1190803"/>
          </a:xfrm>
          <a:custGeom>
            <a:avLst/>
            <a:gdLst/>
            <a:ahLst/>
            <a:cxnLst/>
            <a:rect l="l" t="t" r="r" b="b"/>
            <a:pathLst>
              <a:path w="4291182" h="1190803">
                <a:moveTo>
                  <a:pt x="0" y="0"/>
                </a:moveTo>
                <a:lnTo>
                  <a:pt x="4291182" y="0"/>
                </a:lnTo>
                <a:lnTo>
                  <a:pt x="4291182" y="1190803"/>
                </a:lnTo>
                <a:lnTo>
                  <a:pt x="0" y="1190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7175109" y="8956505"/>
            <a:ext cx="4291182" cy="1190803"/>
          </a:xfrm>
          <a:custGeom>
            <a:avLst/>
            <a:gdLst/>
            <a:ahLst/>
            <a:cxnLst/>
            <a:rect l="l" t="t" r="r" b="b"/>
            <a:pathLst>
              <a:path w="4291182" h="1190803">
                <a:moveTo>
                  <a:pt x="0" y="0"/>
                </a:moveTo>
                <a:lnTo>
                  <a:pt x="4291182" y="0"/>
                </a:lnTo>
                <a:lnTo>
                  <a:pt x="4291182" y="1190802"/>
                </a:lnTo>
                <a:lnTo>
                  <a:pt x="0" y="11908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3170020" y="7132577"/>
            <a:ext cx="4291182" cy="1190803"/>
          </a:xfrm>
          <a:custGeom>
            <a:avLst/>
            <a:gdLst/>
            <a:ahLst/>
            <a:cxnLst/>
            <a:rect l="l" t="t" r="r" b="b"/>
            <a:pathLst>
              <a:path w="4291182" h="1190803">
                <a:moveTo>
                  <a:pt x="0" y="0"/>
                </a:moveTo>
                <a:lnTo>
                  <a:pt x="4291182" y="0"/>
                </a:lnTo>
                <a:lnTo>
                  <a:pt x="4291182" y="1190803"/>
                </a:lnTo>
                <a:lnTo>
                  <a:pt x="0" y="1190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AutoShape 17"/>
          <p:cNvSpPr/>
          <p:nvPr/>
        </p:nvSpPr>
        <p:spPr>
          <a:xfrm>
            <a:off x="5897880" y="5143500"/>
            <a:ext cx="6492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1382200" y="7011523"/>
            <a:ext cx="3622358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Pa aderyn ydy hwn?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27349" y="9201150"/>
            <a:ext cx="2186702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Y Mosg Glas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18854" y="7395061"/>
            <a:ext cx="239351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Baner y Wlad</a:t>
            </a:r>
          </a:p>
        </p:txBody>
      </p:sp>
      <p:sp>
        <p:nvSpPr>
          <p:cNvPr id="21" name="TextBox 21"/>
          <p:cNvSpPr txBox="1"/>
          <p:nvPr/>
        </p:nvSpPr>
        <p:spPr>
          <a:xfrm rot="-246692">
            <a:off x="2888900" y="926134"/>
            <a:ext cx="5139262" cy="817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6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3156"/>
              </a:lnSpc>
              <a:spcBef>
                <a:spcPct val="0"/>
              </a:spcBef>
            </a:pPr>
            <a:r>
              <a:rPr lang="en-US" sz="3156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Fedrwch chi ddyfalu?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7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5950" y="3174933"/>
            <a:ext cx="12859802" cy="7297938"/>
          </a:xfrm>
          <a:custGeom>
            <a:avLst/>
            <a:gdLst/>
            <a:ahLst/>
            <a:cxnLst/>
            <a:rect l="l" t="t" r="r" b="b"/>
            <a:pathLst>
              <a:path w="12859802" h="7297938">
                <a:moveTo>
                  <a:pt x="0" y="0"/>
                </a:moveTo>
                <a:lnTo>
                  <a:pt x="12859802" y="0"/>
                </a:lnTo>
                <a:lnTo>
                  <a:pt x="12859802" y="7297937"/>
                </a:lnTo>
                <a:lnTo>
                  <a:pt x="0" y="72979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 flipV="1">
            <a:off x="0" y="-275444"/>
            <a:ext cx="10347140" cy="3145217"/>
          </a:xfrm>
          <a:custGeom>
            <a:avLst/>
            <a:gdLst/>
            <a:ahLst/>
            <a:cxnLst/>
            <a:rect l="l" t="t" r="r" b="b"/>
            <a:pathLst>
              <a:path w="10347140" h="3145217">
                <a:moveTo>
                  <a:pt x="10347140" y="3145216"/>
                </a:moveTo>
                <a:lnTo>
                  <a:pt x="0" y="3145216"/>
                </a:lnTo>
                <a:lnTo>
                  <a:pt x="0" y="0"/>
                </a:lnTo>
                <a:lnTo>
                  <a:pt x="10347140" y="0"/>
                </a:lnTo>
                <a:lnTo>
                  <a:pt x="10347140" y="3145216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636" b="-263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410739" y="862739"/>
            <a:ext cx="1235921" cy="1224686"/>
          </a:xfrm>
          <a:custGeom>
            <a:avLst/>
            <a:gdLst/>
            <a:ahLst/>
            <a:cxnLst/>
            <a:rect l="l" t="t" r="r" b="b"/>
            <a:pathLst>
              <a:path w="1235921" h="1224686">
                <a:moveTo>
                  <a:pt x="0" y="0"/>
                </a:moveTo>
                <a:lnTo>
                  <a:pt x="1235922" y="0"/>
                </a:lnTo>
                <a:lnTo>
                  <a:pt x="1235922" y="1224685"/>
                </a:lnTo>
                <a:lnTo>
                  <a:pt x="0" y="1224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6906279" y="6271033"/>
            <a:ext cx="319414" cy="319414"/>
          </a:xfrm>
          <a:custGeom>
            <a:avLst/>
            <a:gdLst/>
            <a:ahLst/>
            <a:cxnLst/>
            <a:rect l="l" t="t" r="r" b="b"/>
            <a:pathLst>
              <a:path w="319414" h="319414">
                <a:moveTo>
                  <a:pt x="0" y="0"/>
                </a:moveTo>
                <a:lnTo>
                  <a:pt x="319414" y="0"/>
                </a:lnTo>
                <a:lnTo>
                  <a:pt x="319414" y="319413"/>
                </a:lnTo>
                <a:lnTo>
                  <a:pt x="0" y="319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12898318" y="-743142"/>
            <a:ext cx="6170320" cy="5886642"/>
            <a:chOff x="0" y="0"/>
            <a:chExt cx="6655981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55981" cy="6349975"/>
            </a:xfrm>
            <a:custGeom>
              <a:avLst/>
              <a:gdLst/>
              <a:ahLst/>
              <a:cxnLst/>
              <a:rect l="l" t="t" r="r" b="b"/>
              <a:pathLst>
                <a:path w="6655981" h="6349975">
                  <a:moveTo>
                    <a:pt x="6655981" y="3175025"/>
                  </a:moveTo>
                  <a:cubicBezTo>
                    <a:pt x="6655981" y="4928451"/>
                    <a:pt x="5165960" y="6349975"/>
                    <a:pt x="3327991" y="6349975"/>
                  </a:cubicBezTo>
                  <a:cubicBezTo>
                    <a:pt x="1489995" y="6349975"/>
                    <a:pt x="0" y="4928451"/>
                    <a:pt x="0" y="3175025"/>
                  </a:cubicBezTo>
                  <a:cubicBezTo>
                    <a:pt x="0" y="1421511"/>
                    <a:pt x="1489995" y="0"/>
                    <a:pt x="3327991" y="0"/>
                  </a:cubicBezTo>
                  <a:cubicBezTo>
                    <a:pt x="5165987" y="0"/>
                    <a:pt x="6655981" y="1421511"/>
                    <a:pt x="6655981" y="3175025"/>
                  </a:cubicBezTo>
                  <a:close/>
                </a:path>
              </a:pathLst>
            </a:custGeom>
            <a:blipFill>
              <a:blip r:embed="rId6"/>
              <a:stretch>
                <a:fillRect l="-74703" r="-7010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Freeform 8"/>
          <p:cNvSpPr/>
          <p:nvPr/>
        </p:nvSpPr>
        <p:spPr>
          <a:xfrm rot="1411664" flipH="1">
            <a:off x="5437605" y="5590881"/>
            <a:ext cx="3917108" cy="3966692"/>
          </a:xfrm>
          <a:custGeom>
            <a:avLst/>
            <a:gdLst/>
            <a:ahLst/>
            <a:cxnLst/>
            <a:rect l="l" t="t" r="r" b="b"/>
            <a:pathLst>
              <a:path w="3917108" h="3966692">
                <a:moveTo>
                  <a:pt x="3917108" y="0"/>
                </a:moveTo>
                <a:lnTo>
                  <a:pt x="0" y="0"/>
                </a:lnTo>
                <a:lnTo>
                  <a:pt x="0" y="3966692"/>
                </a:lnTo>
                <a:lnTo>
                  <a:pt x="3917108" y="3966692"/>
                </a:lnTo>
                <a:lnTo>
                  <a:pt x="3917108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2741828" y="-955014"/>
            <a:ext cx="6326809" cy="6390717"/>
          </a:xfrm>
          <a:custGeom>
            <a:avLst/>
            <a:gdLst/>
            <a:ahLst/>
            <a:cxnLst/>
            <a:rect l="l" t="t" r="r" b="b"/>
            <a:pathLst>
              <a:path w="6326809" h="6390717">
                <a:moveTo>
                  <a:pt x="0" y="0"/>
                </a:moveTo>
                <a:lnTo>
                  <a:pt x="6326810" y="0"/>
                </a:lnTo>
                <a:lnTo>
                  <a:pt x="6326810" y="6390717"/>
                </a:lnTo>
                <a:lnTo>
                  <a:pt x="0" y="63907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2274230" y="5698679"/>
            <a:ext cx="5113802" cy="1540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17"/>
              </a:lnSpc>
              <a:spcBef>
                <a:spcPct val="0"/>
              </a:spcBef>
            </a:pPr>
            <a:r>
              <a:rPr lang="en-US" sz="4017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Bydd COP31 yn cael ei gynnal yn Antalya. Dinas yn Ne Twrci. </a:t>
            </a:r>
          </a:p>
        </p:txBody>
      </p:sp>
      <p:sp>
        <p:nvSpPr>
          <p:cNvPr id="11" name="TextBox 11"/>
          <p:cNvSpPr txBox="1"/>
          <p:nvPr/>
        </p:nvSpPr>
        <p:spPr>
          <a:xfrm rot="-284795">
            <a:off x="1393065" y="576207"/>
            <a:ext cx="7860726" cy="644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7"/>
              </a:lnSpc>
              <a:spcBef>
                <a:spcPct val="0"/>
              </a:spcBef>
            </a:pPr>
            <a:r>
              <a:rPr lang="en-US" sz="4827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Ble mae’n cael ei gynnal?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83521" y="3218172"/>
            <a:ext cx="8206205" cy="6301302"/>
            <a:chOff x="0" y="0"/>
            <a:chExt cx="2161305" cy="16596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1305" cy="1659602"/>
            </a:xfrm>
            <a:custGeom>
              <a:avLst/>
              <a:gdLst/>
              <a:ahLst/>
              <a:cxnLst/>
              <a:rect l="l" t="t" r="r" b="b"/>
              <a:pathLst>
                <a:path w="2161305" h="1659602">
                  <a:moveTo>
                    <a:pt x="0" y="0"/>
                  </a:moveTo>
                  <a:lnTo>
                    <a:pt x="2161305" y="0"/>
                  </a:lnTo>
                  <a:lnTo>
                    <a:pt x="2161305" y="1659602"/>
                  </a:lnTo>
                  <a:lnTo>
                    <a:pt x="0" y="1659602"/>
                  </a:lnTo>
                  <a:close/>
                </a:path>
              </a:pathLst>
            </a:custGeom>
            <a:solidFill>
              <a:srgbClr val="04473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161305" cy="1707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483662">
            <a:off x="8294123" y="-471643"/>
            <a:ext cx="9889384" cy="3501052"/>
          </a:xfrm>
          <a:custGeom>
            <a:avLst/>
            <a:gdLst/>
            <a:ahLst/>
            <a:cxnLst/>
            <a:rect l="l" t="t" r="r" b="b"/>
            <a:pathLst>
              <a:path w="9889384" h="3501052">
                <a:moveTo>
                  <a:pt x="0" y="0"/>
                </a:moveTo>
                <a:lnTo>
                  <a:pt x="9889385" y="0"/>
                </a:lnTo>
                <a:lnTo>
                  <a:pt x="9889385" y="3501052"/>
                </a:lnTo>
                <a:lnTo>
                  <a:pt x="0" y="350105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063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 rot="63377">
            <a:off x="9900659" y="686404"/>
            <a:ext cx="7370524" cy="1647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0"/>
              </a:lnSpc>
              <a:spcBef>
                <a:spcPct val="0"/>
              </a:spcBef>
            </a:pPr>
            <a:r>
              <a:rPr lang="en-US" sz="4240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Gallwch ddod o hyd i’r pethau hyn yn Atalya, ar beth ydych chi’n sylwi?</a:t>
            </a:r>
          </a:p>
        </p:txBody>
      </p:sp>
      <p:sp>
        <p:nvSpPr>
          <p:cNvPr id="7" name="Freeform 7"/>
          <p:cNvSpPr/>
          <p:nvPr/>
        </p:nvSpPr>
        <p:spPr>
          <a:xfrm flipH="1">
            <a:off x="8526039" y="1028700"/>
            <a:ext cx="1235921" cy="1224686"/>
          </a:xfrm>
          <a:custGeom>
            <a:avLst/>
            <a:gdLst/>
            <a:ahLst/>
            <a:cxnLst/>
            <a:rect l="l" t="t" r="r" b="b"/>
            <a:pathLst>
              <a:path w="1235921" h="1224686">
                <a:moveTo>
                  <a:pt x="1235922" y="0"/>
                </a:moveTo>
                <a:lnTo>
                  <a:pt x="0" y="0"/>
                </a:lnTo>
                <a:lnTo>
                  <a:pt x="0" y="1224686"/>
                </a:lnTo>
                <a:lnTo>
                  <a:pt x="1235922" y="1224686"/>
                </a:lnTo>
                <a:lnTo>
                  <a:pt x="123592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288084" y="2407046"/>
            <a:ext cx="8992736" cy="6301302"/>
            <a:chOff x="0" y="0"/>
            <a:chExt cx="2368457" cy="165960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68457" cy="1659602"/>
            </a:xfrm>
            <a:custGeom>
              <a:avLst/>
              <a:gdLst/>
              <a:ahLst/>
              <a:cxnLst/>
              <a:rect l="l" t="t" r="r" b="b"/>
              <a:pathLst>
                <a:path w="2368457" h="1659602">
                  <a:moveTo>
                    <a:pt x="0" y="0"/>
                  </a:moveTo>
                  <a:lnTo>
                    <a:pt x="2368457" y="0"/>
                  </a:lnTo>
                  <a:lnTo>
                    <a:pt x="2368457" y="1659602"/>
                  </a:lnTo>
                  <a:lnTo>
                    <a:pt x="0" y="1659602"/>
                  </a:lnTo>
                  <a:close/>
                </a:path>
              </a:pathLst>
            </a:custGeom>
            <a:solidFill>
              <a:srgbClr val="04473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368457" cy="1707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88084" y="2407046"/>
            <a:ext cx="9475642" cy="6301302"/>
          </a:xfrm>
          <a:custGeom>
            <a:avLst/>
            <a:gdLst/>
            <a:ahLst/>
            <a:cxnLst/>
            <a:rect l="l" t="t" r="r" b="b"/>
            <a:pathLst>
              <a:path w="9475642" h="6301302">
                <a:moveTo>
                  <a:pt x="0" y="0"/>
                </a:moveTo>
                <a:lnTo>
                  <a:pt x="9475642" y="0"/>
                </a:lnTo>
                <a:lnTo>
                  <a:pt x="9475642" y="6301302"/>
                </a:lnTo>
                <a:lnTo>
                  <a:pt x="0" y="630130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 rot="-231467">
            <a:off x="-606672" y="1238124"/>
            <a:ext cx="3929151" cy="2337845"/>
          </a:xfrm>
          <a:custGeom>
            <a:avLst/>
            <a:gdLst/>
            <a:ahLst/>
            <a:cxnLst/>
            <a:rect l="l" t="t" r="r" b="b"/>
            <a:pathLst>
              <a:path w="3929151" h="2337845">
                <a:moveTo>
                  <a:pt x="0" y="0"/>
                </a:moveTo>
                <a:lnTo>
                  <a:pt x="3929151" y="0"/>
                </a:lnTo>
                <a:lnTo>
                  <a:pt x="3929151" y="2337845"/>
                </a:lnTo>
                <a:lnTo>
                  <a:pt x="0" y="2337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8230611" y="3218172"/>
            <a:ext cx="9459114" cy="6290311"/>
          </a:xfrm>
          <a:custGeom>
            <a:avLst/>
            <a:gdLst/>
            <a:ahLst/>
            <a:cxnLst/>
            <a:rect l="l" t="t" r="r" b="b"/>
            <a:pathLst>
              <a:path w="9459114" h="6290311">
                <a:moveTo>
                  <a:pt x="0" y="0"/>
                </a:moveTo>
                <a:lnTo>
                  <a:pt x="9459115" y="0"/>
                </a:lnTo>
                <a:lnTo>
                  <a:pt x="9459115" y="6290311"/>
                </a:lnTo>
                <a:lnTo>
                  <a:pt x="0" y="6290311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 rot="863794">
            <a:off x="15000370" y="8068288"/>
            <a:ext cx="3358569" cy="1998348"/>
          </a:xfrm>
          <a:custGeom>
            <a:avLst/>
            <a:gdLst/>
            <a:ahLst/>
            <a:cxnLst/>
            <a:rect l="l" t="t" r="r" b="b"/>
            <a:pathLst>
              <a:path w="3358569" h="1998348">
                <a:moveTo>
                  <a:pt x="0" y="0"/>
                </a:moveTo>
                <a:lnTo>
                  <a:pt x="3358569" y="0"/>
                </a:lnTo>
                <a:lnTo>
                  <a:pt x="3358569" y="1998349"/>
                </a:lnTo>
                <a:lnTo>
                  <a:pt x="0" y="1998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 rot="863794">
            <a:off x="8082676" y="2480172"/>
            <a:ext cx="3358569" cy="1998348"/>
          </a:xfrm>
          <a:custGeom>
            <a:avLst/>
            <a:gdLst/>
            <a:ahLst/>
            <a:cxnLst/>
            <a:rect l="l" t="t" r="r" b="b"/>
            <a:pathLst>
              <a:path w="3358569" h="1998348">
                <a:moveTo>
                  <a:pt x="0" y="0"/>
                </a:moveTo>
                <a:lnTo>
                  <a:pt x="3358569" y="0"/>
                </a:lnTo>
                <a:lnTo>
                  <a:pt x="3358569" y="1998349"/>
                </a:lnTo>
                <a:lnTo>
                  <a:pt x="0" y="1998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5670558" y="7340804"/>
            <a:ext cx="4093168" cy="2735088"/>
          </a:xfrm>
          <a:custGeom>
            <a:avLst/>
            <a:gdLst/>
            <a:ahLst/>
            <a:cxnLst/>
            <a:rect l="l" t="t" r="r" b="b"/>
            <a:pathLst>
              <a:path w="4093168" h="2735088">
                <a:moveTo>
                  <a:pt x="0" y="0"/>
                </a:moveTo>
                <a:lnTo>
                  <a:pt x="4093168" y="0"/>
                </a:lnTo>
                <a:lnTo>
                  <a:pt x="4093168" y="2735088"/>
                </a:lnTo>
                <a:lnTo>
                  <a:pt x="0" y="273508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421510" y="8638608"/>
            <a:ext cx="5319882" cy="1476267"/>
          </a:xfrm>
          <a:custGeom>
            <a:avLst/>
            <a:gdLst/>
            <a:ahLst/>
            <a:cxnLst/>
            <a:rect l="l" t="t" r="r" b="b"/>
            <a:pathLst>
              <a:path w="5319882" h="1476267">
                <a:moveTo>
                  <a:pt x="0" y="0"/>
                </a:moveTo>
                <a:lnTo>
                  <a:pt x="5319882" y="0"/>
                </a:lnTo>
                <a:lnTo>
                  <a:pt x="5319882" y="1476268"/>
                </a:lnTo>
                <a:lnTo>
                  <a:pt x="0" y="14762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3081451" y="1471814"/>
            <a:ext cx="4514519" cy="1252779"/>
          </a:xfrm>
          <a:custGeom>
            <a:avLst/>
            <a:gdLst/>
            <a:ahLst/>
            <a:cxnLst/>
            <a:rect l="l" t="t" r="r" b="b"/>
            <a:pathLst>
              <a:path w="4514519" h="1252779">
                <a:moveTo>
                  <a:pt x="0" y="0"/>
                </a:moveTo>
                <a:lnTo>
                  <a:pt x="4514518" y="0"/>
                </a:lnTo>
                <a:lnTo>
                  <a:pt x="4514518" y="1252779"/>
                </a:lnTo>
                <a:lnTo>
                  <a:pt x="0" y="12527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0173301" y="8924073"/>
            <a:ext cx="5211105" cy="1446082"/>
          </a:xfrm>
          <a:custGeom>
            <a:avLst/>
            <a:gdLst/>
            <a:ahLst/>
            <a:cxnLst/>
            <a:rect l="l" t="t" r="r" b="b"/>
            <a:pathLst>
              <a:path w="5211105" h="1446082">
                <a:moveTo>
                  <a:pt x="0" y="0"/>
                </a:moveTo>
                <a:lnTo>
                  <a:pt x="5211105" y="0"/>
                </a:lnTo>
                <a:lnTo>
                  <a:pt x="5211105" y="1446081"/>
                </a:lnTo>
                <a:lnTo>
                  <a:pt x="0" y="14460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813886" y="8769965"/>
            <a:ext cx="4445567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Prydau bwyd unigryw - Piyaz ydy hwn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02761" y="1674901"/>
            <a:ext cx="4445567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Traethau hyfryd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556070" y="9068629"/>
            <a:ext cx="4445567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Adfeilion hanesyddol - Hadrian’s Gate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41280"/>
          </a:xfrm>
          <a:custGeom>
            <a:avLst/>
            <a:gdLst/>
            <a:ahLst/>
            <a:cxnLst/>
            <a:rect l="l" t="t" r="r" b="b"/>
            <a:pathLst>
              <a:path w="18288000" h="10241280">
                <a:moveTo>
                  <a:pt x="0" y="0"/>
                </a:moveTo>
                <a:lnTo>
                  <a:pt x="18288000" y="0"/>
                </a:lnTo>
                <a:lnTo>
                  <a:pt x="18288000" y="10241280"/>
                </a:lnTo>
                <a:lnTo>
                  <a:pt x="0" y="1024128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alphaModFix amt="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483662">
            <a:off x="1848517" y="-1721284"/>
            <a:ext cx="14116330" cy="4997481"/>
          </a:xfrm>
          <a:custGeom>
            <a:avLst/>
            <a:gdLst/>
            <a:ahLst/>
            <a:cxnLst/>
            <a:rect l="l" t="t" r="r" b="b"/>
            <a:pathLst>
              <a:path w="14116330" h="4997481">
                <a:moveTo>
                  <a:pt x="0" y="0"/>
                </a:moveTo>
                <a:lnTo>
                  <a:pt x="14116330" y="0"/>
                </a:lnTo>
                <a:lnTo>
                  <a:pt x="14116330" y="4997480"/>
                </a:lnTo>
                <a:lnTo>
                  <a:pt x="0" y="499748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0631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517033" y="2698271"/>
            <a:ext cx="6846521" cy="6240848"/>
            <a:chOff x="0" y="0"/>
            <a:chExt cx="5788443" cy="5276372"/>
          </a:xfrm>
        </p:grpSpPr>
        <p:sp>
          <p:nvSpPr>
            <p:cNvPr id="5" name="Freeform 5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8372" r="-18372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8993" y="1746419"/>
            <a:ext cx="2197065" cy="2002703"/>
            <a:chOff x="0" y="0"/>
            <a:chExt cx="5788443" cy="5276372"/>
          </a:xfrm>
        </p:grpSpPr>
        <p:sp>
          <p:nvSpPr>
            <p:cNvPr id="7" name="Freeform 7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8500" r="-18500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83698" y="2494207"/>
            <a:ext cx="2262723" cy="2062553"/>
            <a:chOff x="0" y="0"/>
            <a:chExt cx="5788443" cy="5276372"/>
          </a:xfrm>
        </p:grpSpPr>
        <p:sp>
          <p:nvSpPr>
            <p:cNvPr id="9" name="Freeform 9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8372" r="-18372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7498789"/>
            <a:ext cx="2262723" cy="2062553"/>
            <a:chOff x="0" y="0"/>
            <a:chExt cx="5788443" cy="5276372"/>
          </a:xfrm>
        </p:grpSpPr>
        <p:sp>
          <p:nvSpPr>
            <p:cNvPr id="11" name="Freeform 11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0811" r="-10811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51889" y="7498789"/>
            <a:ext cx="2262723" cy="2062553"/>
            <a:chOff x="0" y="0"/>
            <a:chExt cx="5788443" cy="5276372"/>
          </a:xfrm>
        </p:grpSpPr>
        <p:sp>
          <p:nvSpPr>
            <p:cNvPr id="13" name="Freeform 13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35802" r="-35802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85671" y="4787418"/>
            <a:ext cx="2262723" cy="2062553"/>
            <a:chOff x="0" y="0"/>
            <a:chExt cx="5788443" cy="5276372"/>
          </a:xfrm>
        </p:grpSpPr>
        <p:sp>
          <p:nvSpPr>
            <p:cNvPr id="15" name="Freeform 15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18629" r="-18629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21015" y="5143500"/>
            <a:ext cx="2025406" cy="1846229"/>
            <a:chOff x="0" y="0"/>
            <a:chExt cx="5788443" cy="5276372"/>
          </a:xfrm>
        </p:grpSpPr>
        <p:sp>
          <p:nvSpPr>
            <p:cNvPr id="17" name="Freeform 17"/>
            <p:cNvSpPr/>
            <p:nvPr/>
          </p:nvSpPr>
          <p:spPr>
            <a:xfrm>
              <a:off x="1322" y="1841"/>
              <a:ext cx="5790321" cy="5275344"/>
            </a:xfrm>
            <a:custGeom>
              <a:avLst/>
              <a:gdLst/>
              <a:ahLst/>
              <a:cxnLst/>
              <a:rect l="l" t="t" r="r" b="b"/>
              <a:pathLst>
                <a:path w="5790321" h="5275344">
                  <a:moveTo>
                    <a:pt x="4094131" y="5204918"/>
                  </a:moveTo>
                  <a:cubicBezTo>
                    <a:pt x="4060636" y="5213442"/>
                    <a:pt x="4034754" y="5224807"/>
                    <a:pt x="4008872" y="5227649"/>
                  </a:cubicBezTo>
                  <a:cubicBezTo>
                    <a:pt x="3862715" y="5239014"/>
                    <a:pt x="3718080" y="5250379"/>
                    <a:pt x="3571922" y="5260324"/>
                  </a:cubicBezTo>
                  <a:cubicBezTo>
                    <a:pt x="3497321" y="5264586"/>
                    <a:pt x="3422720" y="5268848"/>
                    <a:pt x="3348119" y="5270269"/>
                  </a:cubicBezTo>
                  <a:cubicBezTo>
                    <a:pt x="3267428" y="5273110"/>
                    <a:pt x="3186737" y="5277071"/>
                    <a:pt x="3107568" y="5274531"/>
                  </a:cubicBezTo>
                  <a:cubicBezTo>
                    <a:pt x="3031444" y="5273110"/>
                    <a:pt x="2955321" y="5268848"/>
                    <a:pt x="2882242" y="5256062"/>
                  </a:cubicBezTo>
                  <a:cubicBezTo>
                    <a:pt x="2787849" y="5240435"/>
                    <a:pt x="2691933" y="5240435"/>
                    <a:pt x="2599062" y="5226228"/>
                  </a:cubicBezTo>
                  <a:cubicBezTo>
                    <a:pt x="2356989" y="5189290"/>
                    <a:pt x="2110348" y="5199235"/>
                    <a:pt x="1866753" y="5183608"/>
                  </a:cubicBezTo>
                  <a:cubicBezTo>
                    <a:pt x="1729730" y="5175084"/>
                    <a:pt x="1592707" y="5155194"/>
                    <a:pt x="1455685" y="5138146"/>
                  </a:cubicBezTo>
                  <a:cubicBezTo>
                    <a:pt x="1300393" y="5119677"/>
                    <a:pt x="1145100" y="5098367"/>
                    <a:pt x="988286" y="5078478"/>
                  </a:cubicBezTo>
                  <a:cubicBezTo>
                    <a:pt x="874100" y="5064271"/>
                    <a:pt x="758392" y="5050065"/>
                    <a:pt x="644207" y="5035858"/>
                  </a:cubicBezTo>
                  <a:cubicBezTo>
                    <a:pt x="641162" y="5035858"/>
                    <a:pt x="638117" y="5034437"/>
                    <a:pt x="635072" y="5034437"/>
                  </a:cubicBezTo>
                  <a:cubicBezTo>
                    <a:pt x="539156" y="4996079"/>
                    <a:pt x="437150" y="4966245"/>
                    <a:pt x="348847" y="4916522"/>
                  </a:cubicBezTo>
                  <a:cubicBezTo>
                    <a:pt x="199644" y="4831281"/>
                    <a:pt x="135701" y="4694897"/>
                    <a:pt x="129611" y="4534361"/>
                  </a:cubicBezTo>
                  <a:cubicBezTo>
                    <a:pt x="128088" y="4478955"/>
                    <a:pt x="120476" y="4424969"/>
                    <a:pt x="120476" y="4369563"/>
                  </a:cubicBezTo>
                  <a:cubicBezTo>
                    <a:pt x="121998" y="4292847"/>
                    <a:pt x="128088" y="4217551"/>
                    <a:pt x="132656" y="4142256"/>
                  </a:cubicBezTo>
                  <a:cubicBezTo>
                    <a:pt x="144835" y="3917790"/>
                    <a:pt x="150925" y="3693324"/>
                    <a:pt x="132656" y="3468858"/>
                  </a:cubicBezTo>
                  <a:cubicBezTo>
                    <a:pt x="115908" y="3267123"/>
                    <a:pt x="100684" y="3066808"/>
                    <a:pt x="83937" y="2865073"/>
                  </a:cubicBezTo>
                  <a:cubicBezTo>
                    <a:pt x="73279" y="2735792"/>
                    <a:pt x="59577" y="2607931"/>
                    <a:pt x="50442" y="2478650"/>
                  </a:cubicBezTo>
                  <a:cubicBezTo>
                    <a:pt x="44352" y="2393410"/>
                    <a:pt x="45875" y="2306749"/>
                    <a:pt x="39785" y="2221509"/>
                  </a:cubicBezTo>
                  <a:cubicBezTo>
                    <a:pt x="36740" y="2173206"/>
                    <a:pt x="19993" y="2126324"/>
                    <a:pt x="18470" y="2078021"/>
                  </a:cubicBezTo>
                  <a:cubicBezTo>
                    <a:pt x="12380" y="1961526"/>
                    <a:pt x="10858" y="1843610"/>
                    <a:pt x="7813" y="1725695"/>
                  </a:cubicBezTo>
                  <a:cubicBezTo>
                    <a:pt x="6290" y="1680233"/>
                    <a:pt x="-1322" y="1634772"/>
                    <a:pt x="200" y="1589310"/>
                  </a:cubicBezTo>
                  <a:cubicBezTo>
                    <a:pt x="1723" y="1518277"/>
                    <a:pt x="10858" y="1447243"/>
                    <a:pt x="12380" y="1376210"/>
                  </a:cubicBezTo>
                  <a:cubicBezTo>
                    <a:pt x="13903" y="1293811"/>
                    <a:pt x="4768" y="1211412"/>
                    <a:pt x="7813" y="1130434"/>
                  </a:cubicBezTo>
                  <a:cubicBezTo>
                    <a:pt x="7813" y="1052297"/>
                    <a:pt x="18470" y="975581"/>
                    <a:pt x="29127" y="897444"/>
                  </a:cubicBezTo>
                  <a:cubicBezTo>
                    <a:pt x="32172" y="870451"/>
                    <a:pt x="53487" y="846299"/>
                    <a:pt x="59577" y="819307"/>
                  </a:cubicBezTo>
                  <a:cubicBezTo>
                    <a:pt x="85459" y="685764"/>
                    <a:pt x="112863" y="552221"/>
                    <a:pt x="179852" y="428622"/>
                  </a:cubicBezTo>
                  <a:cubicBezTo>
                    <a:pt x="195077" y="401630"/>
                    <a:pt x="219437" y="377478"/>
                    <a:pt x="242274" y="356168"/>
                  </a:cubicBezTo>
                  <a:cubicBezTo>
                    <a:pt x="249886" y="349065"/>
                    <a:pt x="268156" y="353327"/>
                    <a:pt x="272723" y="353327"/>
                  </a:cubicBezTo>
                  <a:cubicBezTo>
                    <a:pt x="283380" y="334858"/>
                    <a:pt x="289470" y="316389"/>
                    <a:pt x="301650" y="307865"/>
                  </a:cubicBezTo>
                  <a:cubicBezTo>
                    <a:pt x="367117" y="260983"/>
                    <a:pt x="435628" y="226887"/>
                    <a:pt x="520886" y="218363"/>
                  </a:cubicBezTo>
                  <a:cubicBezTo>
                    <a:pt x="584830" y="211260"/>
                    <a:pt x="647252" y="185688"/>
                    <a:pt x="711195" y="171481"/>
                  </a:cubicBezTo>
                  <a:cubicBezTo>
                    <a:pt x="788842" y="154433"/>
                    <a:pt x="866488" y="134543"/>
                    <a:pt x="947179" y="124599"/>
                  </a:cubicBezTo>
                  <a:cubicBezTo>
                    <a:pt x="1020257" y="116075"/>
                    <a:pt x="1090291" y="97606"/>
                    <a:pt x="1164892" y="91923"/>
                  </a:cubicBezTo>
                  <a:cubicBezTo>
                    <a:pt x="1241016" y="86241"/>
                    <a:pt x="1317140" y="69193"/>
                    <a:pt x="1394786" y="63510"/>
                  </a:cubicBezTo>
                  <a:cubicBezTo>
                    <a:pt x="1604887" y="49303"/>
                    <a:pt x="1816511" y="39358"/>
                    <a:pt x="2026612" y="27993"/>
                  </a:cubicBezTo>
                  <a:cubicBezTo>
                    <a:pt x="2078376" y="25152"/>
                    <a:pt x="2130140" y="27993"/>
                    <a:pt x="2181904" y="29414"/>
                  </a:cubicBezTo>
                  <a:cubicBezTo>
                    <a:pt x="2207787" y="30834"/>
                    <a:pt x="2233669" y="36517"/>
                    <a:pt x="2261073" y="39358"/>
                  </a:cubicBezTo>
                  <a:cubicBezTo>
                    <a:pt x="2273253" y="40779"/>
                    <a:pt x="2285433" y="36517"/>
                    <a:pt x="2297612" y="36517"/>
                  </a:cubicBezTo>
                  <a:cubicBezTo>
                    <a:pt x="2334152" y="36517"/>
                    <a:pt x="2372214" y="36517"/>
                    <a:pt x="2408753" y="35096"/>
                  </a:cubicBezTo>
                  <a:cubicBezTo>
                    <a:pt x="2478787" y="32255"/>
                    <a:pt x="2550343" y="25152"/>
                    <a:pt x="2620377" y="25152"/>
                  </a:cubicBezTo>
                  <a:cubicBezTo>
                    <a:pt x="2688888" y="25152"/>
                    <a:pt x="2757399" y="29414"/>
                    <a:pt x="2825910" y="32255"/>
                  </a:cubicBezTo>
                  <a:lnTo>
                    <a:pt x="2880720" y="32255"/>
                  </a:lnTo>
                  <a:cubicBezTo>
                    <a:pt x="2964456" y="29414"/>
                    <a:pt x="3046669" y="29414"/>
                    <a:pt x="3130405" y="25152"/>
                  </a:cubicBezTo>
                  <a:cubicBezTo>
                    <a:pt x="3211096" y="20890"/>
                    <a:pt x="3290265" y="10945"/>
                    <a:pt x="3370956" y="6683"/>
                  </a:cubicBezTo>
                  <a:cubicBezTo>
                    <a:pt x="3409018" y="3842"/>
                    <a:pt x="3448602" y="3842"/>
                    <a:pt x="3486664" y="10945"/>
                  </a:cubicBezTo>
                  <a:cubicBezTo>
                    <a:pt x="3544518" y="20890"/>
                    <a:pt x="3599327" y="26572"/>
                    <a:pt x="3657181" y="10945"/>
                  </a:cubicBezTo>
                  <a:cubicBezTo>
                    <a:pt x="3678496" y="5262"/>
                    <a:pt x="3705900" y="15207"/>
                    <a:pt x="3730260" y="18048"/>
                  </a:cubicBezTo>
                  <a:cubicBezTo>
                    <a:pt x="3740917" y="19469"/>
                    <a:pt x="3753097" y="22310"/>
                    <a:pt x="3759186" y="18048"/>
                  </a:cubicBezTo>
                  <a:cubicBezTo>
                    <a:pt x="3800293" y="-9461"/>
                    <a:pt x="3838355" y="-3111"/>
                    <a:pt x="3877940" y="20890"/>
                  </a:cubicBezTo>
                  <a:cubicBezTo>
                    <a:pt x="3882507" y="23731"/>
                    <a:pt x="3894687" y="16628"/>
                    <a:pt x="3903821" y="16628"/>
                  </a:cubicBezTo>
                  <a:cubicBezTo>
                    <a:pt x="3940361" y="16628"/>
                    <a:pt x="3976900" y="16628"/>
                    <a:pt x="4014962" y="18048"/>
                  </a:cubicBezTo>
                  <a:cubicBezTo>
                    <a:pt x="4042367" y="19469"/>
                    <a:pt x="4068249" y="27993"/>
                    <a:pt x="4095653" y="30834"/>
                  </a:cubicBezTo>
                  <a:cubicBezTo>
                    <a:pt x="4155030" y="37938"/>
                    <a:pt x="4215928" y="49303"/>
                    <a:pt x="4276827" y="49303"/>
                  </a:cubicBezTo>
                  <a:cubicBezTo>
                    <a:pt x="4391013" y="50724"/>
                    <a:pt x="4505198" y="54986"/>
                    <a:pt x="4617861" y="77717"/>
                  </a:cubicBezTo>
                  <a:cubicBezTo>
                    <a:pt x="4722912" y="99027"/>
                    <a:pt x="4831007" y="99027"/>
                    <a:pt x="4937581" y="116075"/>
                  </a:cubicBezTo>
                  <a:cubicBezTo>
                    <a:pt x="5001525" y="126019"/>
                    <a:pt x="5066991" y="144488"/>
                    <a:pt x="5121800" y="174322"/>
                  </a:cubicBezTo>
                  <a:cubicBezTo>
                    <a:pt x="5181176" y="205577"/>
                    <a:pt x="5226850" y="256721"/>
                    <a:pt x="5280137" y="299341"/>
                  </a:cubicBezTo>
                  <a:cubicBezTo>
                    <a:pt x="5299930" y="314969"/>
                    <a:pt x="5328857" y="326334"/>
                    <a:pt x="5342558" y="346223"/>
                  </a:cubicBezTo>
                  <a:cubicBezTo>
                    <a:pt x="5382143" y="400209"/>
                    <a:pt x="5417160" y="457036"/>
                    <a:pt x="5452177" y="513863"/>
                  </a:cubicBezTo>
                  <a:cubicBezTo>
                    <a:pt x="5478059" y="555062"/>
                    <a:pt x="5503941" y="597682"/>
                    <a:pt x="5523733" y="640302"/>
                  </a:cubicBezTo>
                  <a:cubicBezTo>
                    <a:pt x="5545047" y="690026"/>
                    <a:pt x="5561795" y="741170"/>
                    <a:pt x="5578542" y="793735"/>
                  </a:cubicBezTo>
                  <a:cubicBezTo>
                    <a:pt x="5604424" y="876134"/>
                    <a:pt x="5634874" y="958532"/>
                    <a:pt x="5651621" y="1043773"/>
                  </a:cubicBezTo>
                  <a:cubicBezTo>
                    <a:pt x="5675980" y="1163109"/>
                    <a:pt x="5688160" y="1285287"/>
                    <a:pt x="5706430" y="1406044"/>
                  </a:cubicBezTo>
                  <a:cubicBezTo>
                    <a:pt x="5712520" y="1445823"/>
                    <a:pt x="5720132" y="1485601"/>
                    <a:pt x="5723177" y="1525380"/>
                  </a:cubicBezTo>
                  <a:cubicBezTo>
                    <a:pt x="5732312" y="1639034"/>
                    <a:pt x="5738402" y="1751267"/>
                    <a:pt x="5746014" y="1864920"/>
                  </a:cubicBezTo>
                  <a:cubicBezTo>
                    <a:pt x="5756671" y="2005567"/>
                    <a:pt x="5771896" y="2144793"/>
                    <a:pt x="5779508" y="2285439"/>
                  </a:cubicBezTo>
                  <a:cubicBezTo>
                    <a:pt x="5787121" y="2420403"/>
                    <a:pt x="5792201" y="2556787"/>
                    <a:pt x="5789661" y="2693172"/>
                  </a:cubicBezTo>
                  <a:cubicBezTo>
                    <a:pt x="5785598" y="2920479"/>
                    <a:pt x="5773418" y="3146366"/>
                    <a:pt x="5761239" y="3373673"/>
                  </a:cubicBezTo>
                  <a:cubicBezTo>
                    <a:pt x="5753626" y="3514320"/>
                    <a:pt x="5742969" y="3653545"/>
                    <a:pt x="5727744" y="3792771"/>
                  </a:cubicBezTo>
                  <a:cubicBezTo>
                    <a:pt x="5712520" y="3931997"/>
                    <a:pt x="5689682" y="4069802"/>
                    <a:pt x="5672936" y="4209028"/>
                  </a:cubicBezTo>
                  <a:cubicBezTo>
                    <a:pt x="5660755" y="4305633"/>
                    <a:pt x="5657711" y="4402239"/>
                    <a:pt x="5644008" y="4497424"/>
                  </a:cubicBezTo>
                  <a:cubicBezTo>
                    <a:pt x="5631828" y="4584085"/>
                    <a:pt x="5586154" y="4660801"/>
                    <a:pt x="5525255" y="4724731"/>
                  </a:cubicBezTo>
                  <a:cubicBezTo>
                    <a:pt x="5475014" y="4778716"/>
                    <a:pt x="5435429" y="4839805"/>
                    <a:pt x="5383666" y="4892370"/>
                  </a:cubicBezTo>
                  <a:cubicBezTo>
                    <a:pt x="5337991" y="4939252"/>
                    <a:pt x="5287749" y="4986135"/>
                    <a:pt x="5208581" y="4987555"/>
                  </a:cubicBezTo>
                  <a:cubicBezTo>
                    <a:pt x="5190311" y="4987555"/>
                    <a:pt x="5173564" y="5004603"/>
                    <a:pt x="5155295" y="5013127"/>
                  </a:cubicBezTo>
                  <a:cubicBezTo>
                    <a:pt x="5077648" y="5044382"/>
                    <a:pt x="4996957" y="5071375"/>
                    <a:pt x="4920833" y="5105471"/>
                  </a:cubicBezTo>
                  <a:cubicBezTo>
                    <a:pt x="4780766" y="5167980"/>
                    <a:pt x="4630041" y="5177925"/>
                    <a:pt x="4479316" y="5183608"/>
                  </a:cubicBezTo>
                  <a:cubicBezTo>
                    <a:pt x="4421462" y="5186449"/>
                    <a:pt x="4362086" y="5182187"/>
                    <a:pt x="4304232" y="5186449"/>
                  </a:cubicBezTo>
                  <a:cubicBezTo>
                    <a:pt x="4275305" y="5187870"/>
                    <a:pt x="4247900" y="5200656"/>
                    <a:pt x="4220496" y="5206338"/>
                  </a:cubicBezTo>
                  <a:cubicBezTo>
                    <a:pt x="4208316" y="5209180"/>
                    <a:pt x="4196137" y="5207759"/>
                    <a:pt x="4182434" y="5209180"/>
                  </a:cubicBezTo>
                  <a:cubicBezTo>
                    <a:pt x="4164164" y="5210601"/>
                    <a:pt x="4145895" y="5214863"/>
                    <a:pt x="4127625" y="5213442"/>
                  </a:cubicBezTo>
                  <a:cubicBezTo>
                    <a:pt x="4109355" y="5210601"/>
                    <a:pt x="4097176" y="5204918"/>
                    <a:pt x="4094131" y="5204918"/>
                  </a:cubicBez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62843" t="-34" r="-46187" b="10623"/>
              </a:stretch>
            </a:blipFill>
            <a:ln w="190500" cap="sq">
              <a:solidFill>
                <a:srgbClr val="044737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Freeform 18"/>
          <p:cNvSpPr/>
          <p:nvPr/>
        </p:nvSpPr>
        <p:spPr>
          <a:xfrm>
            <a:off x="385671" y="1244073"/>
            <a:ext cx="967016" cy="1004692"/>
          </a:xfrm>
          <a:custGeom>
            <a:avLst/>
            <a:gdLst/>
            <a:ahLst/>
            <a:cxnLst/>
            <a:rect l="l" t="t" r="r" b="b"/>
            <a:pathLst>
              <a:path w="967016" h="1004692">
                <a:moveTo>
                  <a:pt x="0" y="0"/>
                </a:moveTo>
                <a:lnTo>
                  <a:pt x="967017" y="0"/>
                </a:lnTo>
                <a:lnTo>
                  <a:pt x="967017" y="1004692"/>
                </a:lnTo>
                <a:lnTo>
                  <a:pt x="0" y="1004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26303" y="4396822"/>
            <a:ext cx="950975" cy="987598"/>
          </a:xfrm>
          <a:custGeom>
            <a:avLst/>
            <a:gdLst/>
            <a:ahLst/>
            <a:cxnLst/>
            <a:rect l="l" t="t" r="r" b="b"/>
            <a:pathLst>
              <a:path w="950975" h="987598">
                <a:moveTo>
                  <a:pt x="0" y="0"/>
                </a:moveTo>
                <a:lnTo>
                  <a:pt x="950975" y="0"/>
                </a:lnTo>
                <a:lnTo>
                  <a:pt x="950975" y="987598"/>
                </a:lnTo>
                <a:lnTo>
                  <a:pt x="0" y="987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796209" y="7151452"/>
            <a:ext cx="1004145" cy="1042816"/>
          </a:xfrm>
          <a:custGeom>
            <a:avLst/>
            <a:gdLst/>
            <a:ahLst/>
            <a:cxnLst/>
            <a:rect l="l" t="t" r="r" b="b"/>
            <a:pathLst>
              <a:path w="1004145" h="1042816">
                <a:moveTo>
                  <a:pt x="0" y="0"/>
                </a:moveTo>
                <a:lnTo>
                  <a:pt x="1004146" y="0"/>
                </a:lnTo>
                <a:lnTo>
                  <a:pt x="1004146" y="1042816"/>
                </a:lnTo>
                <a:lnTo>
                  <a:pt x="0" y="10428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6388976" y="2494207"/>
            <a:ext cx="984601" cy="1022519"/>
          </a:xfrm>
          <a:custGeom>
            <a:avLst/>
            <a:gdLst/>
            <a:ahLst/>
            <a:cxnLst/>
            <a:rect l="l" t="t" r="r" b="b"/>
            <a:pathLst>
              <a:path w="984601" h="1022519">
                <a:moveTo>
                  <a:pt x="0" y="0"/>
                </a:moveTo>
                <a:lnTo>
                  <a:pt x="984601" y="0"/>
                </a:lnTo>
                <a:lnTo>
                  <a:pt x="984601" y="1022519"/>
                </a:lnTo>
                <a:lnTo>
                  <a:pt x="0" y="10225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6551889" y="7270182"/>
            <a:ext cx="1007981" cy="1046800"/>
          </a:xfrm>
          <a:custGeom>
            <a:avLst/>
            <a:gdLst/>
            <a:ahLst/>
            <a:cxnLst/>
            <a:rect l="l" t="t" r="r" b="b"/>
            <a:pathLst>
              <a:path w="1007981" h="1046800">
                <a:moveTo>
                  <a:pt x="0" y="0"/>
                </a:moveTo>
                <a:lnTo>
                  <a:pt x="1007980" y="0"/>
                </a:lnTo>
                <a:lnTo>
                  <a:pt x="1007980" y="1046800"/>
                </a:lnTo>
                <a:lnTo>
                  <a:pt x="0" y="1046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2205496" y="265897"/>
            <a:ext cx="13481850" cy="2108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92"/>
              </a:lnSpc>
              <a:spcBef>
                <a:spcPct val="0"/>
              </a:spcBef>
            </a:pPr>
            <a:r>
              <a:rPr lang="en-US" sz="8092" b="1">
                <a:solidFill>
                  <a:srgbClr val="5F5131"/>
                </a:solidFill>
                <a:latin typeface="Tahoma Bold"/>
                <a:ea typeface="Tahoma Bold"/>
                <a:cs typeface="Tahoma Bold"/>
                <a:sym typeface="Tahoma Bold"/>
              </a:rPr>
              <a:t>COP31: Parhau i frwydro dros y Goedwig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44000" y="3025346"/>
            <a:ext cx="8798180" cy="6787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90"/>
              </a:lnSpc>
            </a:pPr>
            <a:r>
              <a:rPr lang="en-US" sz="2778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Ar ôl i rai o aelodau’r Guarani fynychu COP Ieuenctid Cymru, byddant yn teithio ymlaen i</a:t>
            </a:r>
          </a:p>
          <a:p>
            <a:pPr algn="just">
              <a:lnSpc>
                <a:spcPts val="3890"/>
              </a:lnSpc>
            </a:pPr>
            <a:r>
              <a:rPr lang="en-US" sz="2778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COP31 yn Nhwrci.</a:t>
            </a:r>
          </a:p>
          <a:p>
            <a:pPr algn="just">
              <a:lnSpc>
                <a:spcPts val="3890"/>
              </a:lnSpc>
            </a:pPr>
            <a:endParaRPr lang="en-US" sz="2778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algn="just">
              <a:lnSpc>
                <a:spcPts val="3890"/>
              </a:lnSpc>
            </a:pPr>
            <a:r>
              <a:rPr lang="en-US" sz="2778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Yno, byddant yn parhau i godi ymwybyddiaeth am bwysigrwydd diogelu coedwigoedd trofannol,</a:t>
            </a:r>
          </a:p>
          <a:p>
            <a:pPr algn="just">
              <a:lnSpc>
                <a:spcPts val="3890"/>
              </a:lnSpc>
            </a:pPr>
            <a:r>
              <a:rPr lang="en-US" sz="2778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a’u rôl hanfodol i iechyd ein planed.</a:t>
            </a:r>
          </a:p>
          <a:p>
            <a:pPr algn="just">
              <a:lnSpc>
                <a:spcPts val="3890"/>
              </a:lnSpc>
            </a:pPr>
            <a:endParaRPr lang="en-US" sz="2778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algn="just">
              <a:lnSpc>
                <a:spcPts val="3890"/>
              </a:lnSpc>
            </a:pPr>
            <a:r>
              <a:rPr lang="en-US" sz="2778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Mae coedwigoedd yn parhau i fod yn bwnc trafod pwysig wrth i ni nesáu at y targed ar gyfer</a:t>
            </a:r>
          </a:p>
          <a:p>
            <a:pPr algn="just">
              <a:lnSpc>
                <a:spcPts val="3890"/>
              </a:lnSpc>
            </a:pPr>
            <a:r>
              <a:rPr lang="en-US" sz="2778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2030. Nod y targed hwn ydy sicrhau bod o leiaf 140 o wledydd yn ymrwymo i atal a gwrthdroi</a:t>
            </a:r>
          </a:p>
          <a:p>
            <a:pPr algn="just">
              <a:lnSpc>
                <a:spcPts val="3890"/>
              </a:lnSpc>
            </a:pPr>
            <a:r>
              <a:rPr lang="en-US" sz="2778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datgoedwigo coedwigoedd trofannol erbyn 2030.</a:t>
            </a:r>
          </a:p>
          <a:p>
            <a:pPr algn="just">
              <a:lnSpc>
                <a:spcPts val="3890"/>
              </a:lnSpc>
            </a:pPr>
            <a:r>
              <a:rPr lang="en-US" sz="2778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 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183474" y="4990305"/>
            <a:ext cx="1584131" cy="1766583"/>
            <a:chOff x="0" y="0"/>
            <a:chExt cx="5694172" cy="6350000"/>
          </a:xfrm>
        </p:grpSpPr>
        <p:sp>
          <p:nvSpPr>
            <p:cNvPr id="26" name="Freeform 26"/>
            <p:cNvSpPr/>
            <p:nvPr/>
          </p:nvSpPr>
          <p:spPr>
            <a:xfrm>
              <a:off x="0" y="15908"/>
              <a:ext cx="5693345" cy="6345809"/>
            </a:xfrm>
            <a:custGeom>
              <a:avLst/>
              <a:gdLst/>
              <a:ahLst/>
              <a:cxnLst/>
              <a:rect l="l" t="t" r="r" b="b"/>
              <a:pathLst>
                <a:path w="5693345" h="6345809">
                  <a:moveTo>
                    <a:pt x="2426462" y="361790"/>
                  </a:moveTo>
                  <a:cubicBezTo>
                    <a:pt x="2419604" y="353916"/>
                    <a:pt x="2439670" y="359504"/>
                    <a:pt x="2426462" y="361790"/>
                  </a:cubicBezTo>
                  <a:close/>
                  <a:moveTo>
                    <a:pt x="3297682" y="685894"/>
                  </a:moveTo>
                  <a:cubicBezTo>
                    <a:pt x="3291332" y="692371"/>
                    <a:pt x="3300349" y="685132"/>
                    <a:pt x="3297682" y="685894"/>
                  </a:cubicBezTo>
                  <a:close/>
                  <a:moveTo>
                    <a:pt x="5684520" y="6289896"/>
                  </a:moveTo>
                  <a:cubicBezTo>
                    <a:pt x="4089908" y="6373843"/>
                    <a:pt x="2252472" y="6311867"/>
                    <a:pt x="602996" y="6317455"/>
                  </a:cubicBezTo>
                  <a:cubicBezTo>
                    <a:pt x="-325374" y="6202139"/>
                    <a:pt x="225933" y="7559769"/>
                    <a:pt x="0" y="34384"/>
                  </a:cubicBezTo>
                  <a:cubicBezTo>
                    <a:pt x="266065" y="-71026"/>
                    <a:pt x="424561" y="101313"/>
                    <a:pt x="626364" y="82644"/>
                  </a:cubicBezTo>
                  <a:cubicBezTo>
                    <a:pt x="619633" y="220312"/>
                    <a:pt x="770128" y="-172372"/>
                    <a:pt x="1191768" y="184752"/>
                  </a:cubicBezTo>
                  <a:cubicBezTo>
                    <a:pt x="1318006" y="194404"/>
                    <a:pt x="1435862" y="290670"/>
                    <a:pt x="1555242" y="343883"/>
                  </a:cubicBezTo>
                  <a:cubicBezTo>
                    <a:pt x="1555369" y="340708"/>
                    <a:pt x="1555115" y="337152"/>
                    <a:pt x="1556385" y="344518"/>
                  </a:cubicBezTo>
                  <a:cubicBezTo>
                    <a:pt x="1574673" y="352519"/>
                    <a:pt x="1592961" y="359758"/>
                    <a:pt x="1611376" y="365346"/>
                  </a:cubicBezTo>
                  <a:cubicBezTo>
                    <a:pt x="1622044" y="362679"/>
                    <a:pt x="1628775" y="340327"/>
                    <a:pt x="1642872" y="355440"/>
                  </a:cubicBezTo>
                  <a:cubicBezTo>
                    <a:pt x="1728597" y="341597"/>
                    <a:pt x="1892808" y="350741"/>
                    <a:pt x="2061972" y="356710"/>
                  </a:cubicBezTo>
                  <a:cubicBezTo>
                    <a:pt x="2050796" y="352392"/>
                    <a:pt x="2087245" y="339819"/>
                    <a:pt x="2146173" y="333342"/>
                  </a:cubicBezTo>
                  <a:cubicBezTo>
                    <a:pt x="2146046" y="333215"/>
                    <a:pt x="2146046" y="333088"/>
                    <a:pt x="2145919" y="332961"/>
                  </a:cubicBezTo>
                  <a:cubicBezTo>
                    <a:pt x="2146173" y="332961"/>
                    <a:pt x="2146300" y="333088"/>
                    <a:pt x="2146554" y="333088"/>
                  </a:cubicBezTo>
                  <a:cubicBezTo>
                    <a:pt x="2146427" y="333342"/>
                    <a:pt x="2146300" y="333342"/>
                    <a:pt x="2146300" y="333342"/>
                  </a:cubicBezTo>
                  <a:cubicBezTo>
                    <a:pt x="2255901" y="321404"/>
                    <a:pt x="2443607" y="330802"/>
                    <a:pt x="2550922" y="455262"/>
                  </a:cubicBezTo>
                  <a:cubicBezTo>
                    <a:pt x="2535936" y="459580"/>
                    <a:pt x="2689098" y="493743"/>
                    <a:pt x="2726436" y="483964"/>
                  </a:cubicBezTo>
                  <a:cubicBezTo>
                    <a:pt x="2751201" y="526255"/>
                    <a:pt x="2861564" y="533621"/>
                    <a:pt x="2931922" y="486758"/>
                  </a:cubicBezTo>
                  <a:cubicBezTo>
                    <a:pt x="2948051" y="530954"/>
                    <a:pt x="2972816" y="493616"/>
                    <a:pt x="3013964" y="552798"/>
                  </a:cubicBezTo>
                  <a:cubicBezTo>
                    <a:pt x="3119882" y="504665"/>
                    <a:pt x="3190240" y="628998"/>
                    <a:pt x="3287903" y="688942"/>
                  </a:cubicBezTo>
                  <a:lnTo>
                    <a:pt x="3288284" y="691355"/>
                  </a:lnTo>
                  <a:cubicBezTo>
                    <a:pt x="3288157" y="690593"/>
                    <a:pt x="3288157" y="689831"/>
                    <a:pt x="3288030" y="688942"/>
                  </a:cubicBezTo>
                  <a:cubicBezTo>
                    <a:pt x="3288030" y="688942"/>
                    <a:pt x="3288030" y="688942"/>
                    <a:pt x="3287903" y="688942"/>
                  </a:cubicBezTo>
                  <a:lnTo>
                    <a:pt x="3287522" y="685894"/>
                  </a:lnTo>
                  <a:cubicBezTo>
                    <a:pt x="3287776" y="687037"/>
                    <a:pt x="3287903" y="688053"/>
                    <a:pt x="3288030" y="688942"/>
                  </a:cubicBezTo>
                  <a:cubicBezTo>
                    <a:pt x="3335401" y="718025"/>
                    <a:pt x="3389249" y="731995"/>
                    <a:pt x="3456686" y="703674"/>
                  </a:cubicBezTo>
                  <a:cubicBezTo>
                    <a:pt x="3455035" y="747108"/>
                    <a:pt x="3481578" y="712945"/>
                    <a:pt x="3517646" y="762602"/>
                  </a:cubicBezTo>
                  <a:cubicBezTo>
                    <a:pt x="3501136" y="737710"/>
                    <a:pt x="3568954" y="822038"/>
                    <a:pt x="3591814" y="878934"/>
                  </a:cubicBezTo>
                  <a:cubicBezTo>
                    <a:pt x="3588131" y="836516"/>
                    <a:pt x="3676904" y="901413"/>
                    <a:pt x="3719322" y="972152"/>
                  </a:cubicBezTo>
                  <a:cubicBezTo>
                    <a:pt x="3723005" y="881728"/>
                    <a:pt x="3810127" y="946117"/>
                    <a:pt x="3901440" y="991202"/>
                  </a:cubicBezTo>
                  <a:cubicBezTo>
                    <a:pt x="3903218" y="992091"/>
                    <a:pt x="3904996" y="992980"/>
                    <a:pt x="3906774" y="993869"/>
                  </a:cubicBezTo>
                  <a:cubicBezTo>
                    <a:pt x="3951605" y="1015586"/>
                    <a:pt x="3997071" y="1031715"/>
                    <a:pt x="4033774" y="1021936"/>
                  </a:cubicBezTo>
                  <a:cubicBezTo>
                    <a:pt x="4054348" y="1019523"/>
                    <a:pt x="4187444" y="1099406"/>
                    <a:pt x="4253484" y="1055464"/>
                  </a:cubicBezTo>
                  <a:cubicBezTo>
                    <a:pt x="4320921" y="1128616"/>
                    <a:pt x="4306570" y="1099660"/>
                    <a:pt x="4398772" y="1087722"/>
                  </a:cubicBezTo>
                  <a:cubicBezTo>
                    <a:pt x="4398391" y="1071593"/>
                    <a:pt x="4406646" y="1081245"/>
                    <a:pt x="4415282" y="1099914"/>
                  </a:cubicBezTo>
                  <a:cubicBezTo>
                    <a:pt x="4473067" y="1139792"/>
                    <a:pt x="4501134" y="1112741"/>
                    <a:pt x="4564888" y="1096358"/>
                  </a:cubicBezTo>
                  <a:cubicBezTo>
                    <a:pt x="4597400" y="1076546"/>
                    <a:pt x="4664202" y="1098136"/>
                    <a:pt x="4674870" y="1129632"/>
                  </a:cubicBezTo>
                  <a:cubicBezTo>
                    <a:pt x="4721352" y="1130775"/>
                    <a:pt x="4713605" y="1100549"/>
                    <a:pt x="4759452" y="1150714"/>
                  </a:cubicBezTo>
                  <a:cubicBezTo>
                    <a:pt x="4768342" y="1140046"/>
                    <a:pt x="4793742" y="1144364"/>
                    <a:pt x="4821428" y="1154270"/>
                  </a:cubicBezTo>
                  <a:cubicBezTo>
                    <a:pt x="4821936" y="1154397"/>
                    <a:pt x="4822317" y="1154524"/>
                    <a:pt x="4822825" y="1154778"/>
                  </a:cubicBezTo>
                  <a:cubicBezTo>
                    <a:pt x="4839462" y="1160874"/>
                    <a:pt x="4856861" y="1168875"/>
                    <a:pt x="4872101" y="1177003"/>
                  </a:cubicBezTo>
                  <a:cubicBezTo>
                    <a:pt x="4872990" y="1176368"/>
                    <a:pt x="4874387" y="1176876"/>
                    <a:pt x="4876546" y="1179416"/>
                  </a:cubicBezTo>
                  <a:cubicBezTo>
                    <a:pt x="4875149" y="1178654"/>
                    <a:pt x="4873625" y="1177765"/>
                    <a:pt x="4872101" y="1177003"/>
                  </a:cubicBezTo>
                  <a:cubicBezTo>
                    <a:pt x="4867275" y="1181067"/>
                    <a:pt x="4889500" y="1233010"/>
                    <a:pt x="4982464" y="1235296"/>
                  </a:cubicBezTo>
                  <a:cubicBezTo>
                    <a:pt x="5012690" y="1253584"/>
                    <a:pt x="5139436" y="1329911"/>
                    <a:pt x="5181600" y="1422240"/>
                  </a:cubicBezTo>
                  <a:cubicBezTo>
                    <a:pt x="5215636" y="1409286"/>
                    <a:pt x="5204333" y="1448021"/>
                    <a:pt x="5245862" y="1436464"/>
                  </a:cubicBezTo>
                  <a:cubicBezTo>
                    <a:pt x="5229225" y="1469357"/>
                    <a:pt x="5274437" y="1425288"/>
                    <a:pt x="5262118" y="1480152"/>
                  </a:cubicBezTo>
                  <a:cubicBezTo>
                    <a:pt x="5265039" y="1482057"/>
                    <a:pt x="5267833" y="1483835"/>
                    <a:pt x="5270627" y="1485613"/>
                  </a:cubicBezTo>
                  <a:lnTo>
                    <a:pt x="5270881" y="1485740"/>
                  </a:lnTo>
                  <a:cubicBezTo>
                    <a:pt x="5850636" y="1855183"/>
                    <a:pt x="5654548" y="960849"/>
                    <a:pt x="5684520" y="6289896"/>
                  </a:cubicBezTo>
                  <a:close/>
                  <a:moveTo>
                    <a:pt x="3288284" y="696435"/>
                  </a:moveTo>
                  <a:cubicBezTo>
                    <a:pt x="3288157" y="696816"/>
                    <a:pt x="3287776" y="697578"/>
                    <a:pt x="3287395" y="698975"/>
                  </a:cubicBezTo>
                  <a:cubicBezTo>
                    <a:pt x="3287776" y="698340"/>
                    <a:pt x="3288157" y="697578"/>
                    <a:pt x="3288284" y="696435"/>
                  </a:cubicBezTo>
                  <a:close/>
                  <a:moveTo>
                    <a:pt x="3358896" y="717390"/>
                  </a:moveTo>
                  <a:cubicBezTo>
                    <a:pt x="3357880" y="716628"/>
                    <a:pt x="3359785" y="718406"/>
                    <a:pt x="3360420" y="719422"/>
                  </a:cubicBezTo>
                  <a:cubicBezTo>
                    <a:pt x="3363214" y="719549"/>
                    <a:pt x="3366643" y="719549"/>
                    <a:pt x="3358896" y="717390"/>
                  </a:cubicBezTo>
                  <a:close/>
                  <a:moveTo>
                    <a:pt x="2145792" y="332326"/>
                  </a:moveTo>
                  <a:cubicBezTo>
                    <a:pt x="2138045" y="331183"/>
                    <a:pt x="2143506" y="332453"/>
                    <a:pt x="2145919" y="332961"/>
                  </a:cubicBezTo>
                  <a:cubicBezTo>
                    <a:pt x="2145792" y="332453"/>
                    <a:pt x="2145792" y="331945"/>
                    <a:pt x="2145792" y="332326"/>
                  </a:cubicBezTo>
                  <a:close/>
                </a:path>
              </a:pathLst>
            </a:custGeom>
            <a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14066" b="-1406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7" name="Freeform 27"/>
          <p:cNvSpPr/>
          <p:nvPr/>
        </p:nvSpPr>
        <p:spPr>
          <a:xfrm>
            <a:off x="6388976" y="4780648"/>
            <a:ext cx="999553" cy="1038047"/>
          </a:xfrm>
          <a:custGeom>
            <a:avLst/>
            <a:gdLst/>
            <a:ahLst/>
            <a:cxnLst/>
            <a:rect l="l" t="t" r="r" b="b"/>
            <a:pathLst>
              <a:path w="999553" h="1038047">
                <a:moveTo>
                  <a:pt x="0" y="0"/>
                </a:moveTo>
                <a:lnTo>
                  <a:pt x="999553" y="0"/>
                </a:lnTo>
                <a:lnTo>
                  <a:pt x="999553" y="1038047"/>
                </a:lnTo>
                <a:lnTo>
                  <a:pt x="0" y="10380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209447">
            <a:off x="1034957" y="3268800"/>
            <a:ext cx="5296424" cy="4574786"/>
          </a:xfrm>
          <a:custGeom>
            <a:avLst/>
            <a:gdLst/>
            <a:ahLst/>
            <a:cxnLst/>
            <a:rect l="l" t="t" r="r" b="b"/>
            <a:pathLst>
              <a:path w="5296424" h="4574786">
                <a:moveTo>
                  <a:pt x="0" y="0"/>
                </a:moveTo>
                <a:lnTo>
                  <a:pt x="5296424" y="0"/>
                </a:lnTo>
                <a:lnTo>
                  <a:pt x="5296424" y="4574786"/>
                </a:lnTo>
                <a:lnTo>
                  <a:pt x="0" y="45747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152146" y="8261862"/>
            <a:ext cx="1757431" cy="2207135"/>
          </a:xfrm>
          <a:custGeom>
            <a:avLst/>
            <a:gdLst/>
            <a:ahLst/>
            <a:cxnLst/>
            <a:rect l="l" t="t" r="r" b="b"/>
            <a:pathLst>
              <a:path w="1757431" h="2207135">
                <a:moveTo>
                  <a:pt x="0" y="0"/>
                </a:moveTo>
                <a:lnTo>
                  <a:pt x="1757431" y="0"/>
                </a:lnTo>
                <a:lnTo>
                  <a:pt x="1757431" y="2207135"/>
                </a:lnTo>
                <a:lnTo>
                  <a:pt x="0" y="22071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-1400686" y="-1399666"/>
            <a:ext cx="19853146" cy="13524956"/>
          </a:xfrm>
          <a:custGeom>
            <a:avLst/>
            <a:gdLst/>
            <a:ahLst/>
            <a:cxnLst/>
            <a:rect l="l" t="t" r="r" b="b"/>
            <a:pathLst>
              <a:path w="19853146" h="13524956">
                <a:moveTo>
                  <a:pt x="0" y="0"/>
                </a:moveTo>
                <a:lnTo>
                  <a:pt x="19853146" y="0"/>
                </a:lnTo>
                <a:lnTo>
                  <a:pt x="19853146" y="13524956"/>
                </a:lnTo>
                <a:lnTo>
                  <a:pt x="0" y="135249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68009">
            <a:off x="26975" y="270239"/>
            <a:ext cx="8257283" cy="2808966"/>
          </a:xfrm>
          <a:custGeom>
            <a:avLst/>
            <a:gdLst/>
            <a:ahLst/>
            <a:cxnLst/>
            <a:rect l="l" t="t" r="r" b="b"/>
            <a:pathLst>
              <a:path w="8257283" h="2808966">
                <a:moveTo>
                  <a:pt x="0" y="0"/>
                </a:moveTo>
                <a:lnTo>
                  <a:pt x="8257284" y="0"/>
                </a:lnTo>
                <a:lnTo>
                  <a:pt x="8257284" y="2808966"/>
                </a:lnTo>
                <a:lnTo>
                  <a:pt x="0" y="280896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630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0" y="6675094"/>
            <a:ext cx="2253820" cy="4050984"/>
          </a:xfrm>
          <a:custGeom>
            <a:avLst/>
            <a:gdLst/>
            <a:ahLst/>
            <a:cxnLst/>
            <a:rect l="l" t="t" r="r" b="b"/>
            <a:pathLst>
              <a:path w="2253820" h="4050984">
                <a:moveTo>
                  <a:pt x="0" y="0"/>
                </a:moveTo>
                <a:lnTo>
                  <a:pt x="2253820" y="0"/>
                </a:lnTo>
                <a:lnTo>
                  <a:pt x="2253820" y="4050984"/>
                </a:lnTo>
                <a:lnTo>
                  <a:pt x="0" y="4050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818246" flipH="1">
            <a:off x="7920201" y="1214436"/>
            <a:ext cx="8585863" cy="7416039"/>
          </a:xfrm>
          <a:custGeom>
            <a:avLst/>
            <a:gdLst/>
            <a:ahLst/>
            <a:cxnLst/>
            <a:rect l="l" t="t" r="r" b="b"/>
            <a:pathLst>
              <a:path w="8585863" h="7416039">
                <a:moveTo>
                  <a:pt x="8585862" y="0"/>
                </a:moveTo>
                <a:lnTo>
                  <a:pt x="0" y="0"/>
                </a:lnTo>
                <a:lnTo>
                  <a:pt x="0" y="7416039"/>
                </a:lnTo>
                <a:lnTo>
                  <a:pt x="8585862" y="7416039"/>
                </a:lnTo>
                <a:lnTo>
                  <a:pt x="858586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5730386" y="6976215"/>
            <a:ext cx="2011302" cy="3310785"/>
          </a:xfrm>
          <a:custGeom>
            <a:avLst/>
            <a:gdLst/>
            <a:ahLst/>
            <a:cxnLst/>
            <a:rect l="l" t="t" r="r" b="b"/>
            <a:pathLst>
              <a:path w="2011302" h="3310785">
                <a:moveTo>
                  <a:pt x="0" y="0"/>
                </a:moveTo>
                <a:lnTo>
                  <a:pt x="2011302" y="0"/>
                </a:lnTo>
                <a:lnTo>
                  <a:pt x="2011302" y="3310785"/>
                </a:lnTo>
                <a:lnTo>
                  <a:pt x="0" y="3310785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 rot="-67953">
            <a:off x="1036591" y="1290226"/>
            <a:ext cx="7483286" cy="68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  <a:spcBef>
                <a:spcPct val="0"/>
              </a:spcBef>
            </a:pPr>
            <a:r>
              <a:rPr lang="en-US" sz="5100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Pwy sy’n mynychu?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408924" y="1325841"/>
            <a:ext cx="881599" cy="873584"/>
          </a:xfrm>
          <a:custGeom>
            <a:avLst/>
            <a:gdLst/>
            <a:ahLst/>
            <a:cxnLst/>
            <a:rect l="l" t="t" r="r" b="b"/>
            <a:pathLst>
              <a:path w="881599" h="873584">
                <a:moveTo>
                  <a:pt x="881599" y="0"/>
                </a:moveTo>
                <a:lnTo>
                  <a:pt x="0" y="0"/>
                </a:lnTo>
                <a:lnTo>
                  <a:pt x="0" y="873584"/>
                </a:lnTo>
                <a:lnTo>
                  <a:pt x="881599" y="873584"/>
                </a:lnTo>
                <a:lnTo>
                  <a:pt x="8815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2407728" y="8537198"/>
            <a:ext cx="2216587" cy="2188880"/>
          </a:xfrm>
          <a:custGeom>
            <a:avLst/>
            <a:gdLst/>
            <a:ahLst/>
            <a:cxnLst/>
            <a:rect l="l" t="t" r="r" b="b"/>
            <a:pathLst>
              <a:path w="2216587" h="2188880">
                <a:moveTo>
                  <a:pt x="0" y="0"/>
                </a:moveTo>
                <a:lnTo>
                  <a:pt x="2216587" y="0"/>
                </a:lnTo>
                <a:lnTo>
                  <a:pt x="2216587" y="2188880"/>
                </a:lnTo>
                <a:lnTo>
                  <a:pt x="0" y="21888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6441095" y="6675094"/>
            <a:ext cx="3173537" cy="3173537"/>
          </a:xfrm>
          <a:custGeom>
            <a:avLst/>
            <a:gdLst/>
            <a:ahLst/>
            <a:cxnLst/>
            <a:rect l="l" t="t" r="r" b="b"/>
            <a:pathLst>
              <a:path w="3173537" h="3173537">
                <a:moveTo>
                  <a:pt x="0" y="0"/>
                </a:moveTo>
                <a:lnTo>
                  <a:pt x="3173537" y="0"/>
                </a:lnTo>
                <a:lnTo>
                  <a:pt x="3173537" y="3173537"/>
                </a:lnTo>
                <a:lnTo>
                  <a:pt x="0" y="31735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568749" y="3945361"/>
            <a:ext cx="4362189" cy="255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9"/>
              </a:lnSpc>
            </a:pPr>
            <a:r>
              <a:rPr lang="en-US" sz="2999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Mae 196 o wledydd yn cymryd rhan yn y gynhadledd flynyddol hon - bron yr holl wledydd yn y byd!</a:t>
            </a:r>
          </a:p>
          <a:p>
            <a:pPr algn="ctr">
              <a:lnSpc>
                <a:spcPts val="2999"/>
              </a:lnSpc>
              <a:spcBef>
                <a:spcPct val="0"/>
              </a:spcBef>
            </a:pPr>
            <a:endParaRPr lang="en-US" sz="2999" b="1">
              <a:solidFill>
                <a:srgbClr val="000000"/>
              </a:solidFill>
              <a:latin typeface="Tahoma Bold"/>
              <a:ea typeface="Tahoma Bold"/>
              <a:cs typeface="Tahoma Bold"/>
              <a:sym typeface="Tahoma Bold"/>
            </a:endParaRPr>
          </a:p>
        </p:txBody>
      </p:sp>
      <p:sp>
        <p:nvSpPr>
          <p:cNvPr id="14" name="TextBox 14"/>
          <p:cNvSpPr txBox="1"/>
          <p:nvPr/>
        </p:nvSpPr>
        <p:spPr>
          <a:xfrm rot="71987">
            <a:off x="8308599" y="2593544"/>
            <a:ext cx="7510195" cy="416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6"/>
              </a:lnSpc>
            </a:pPr>
            <a:r>
              <a:rPr lang="en-US" sz="2917" b="1">
                <a:solidFill>
                  <a:srgbClr val="000000"/>
                </a:solidFill>
                <a:latin typeface="Tahoma Bold"/>
                <a:ea typeface="Tahoma Bold"/>
                <a:cs typeface="Tahoma Bold"/>
                <a:sym typeface="Tahoma Bold"/>
              </a:rPr>
              <a:t>Mae cynrychiolwyr o bob gwlad fel arweinwyr, aelodau seneddol ac arbenigwyr newid hinsawdd yn mynychu'r gynhadledd bob blwyddyn. Mae'n ddigwyddiad pwysig ar gyfer rhannu syniadau a phenderfynu ar y camau i'w cymryd, ac i rannu'r ymchwil gwyddonol diweddaraf am newid hinsawdd.</a:t>
            </a:r>
          </a:p>
          <a:p>
            <a:pPr algn="ctr">
              <a:lnSpc>
                <a:spcPts val="2917"/>
              </a:lnSpc>
              <a:spcBef>
                <a:spcPct val="0"/>
              </a:spcBef>
            </a:pPr>
            <a:endParaRPr lang="en-US" sz="2917" b="1">
              <a:solidFill>
                <a:srgbClr val="000000"/>
              </a:solidFill>
              <a:latin typeface="Tahoma Bold"/>
              <a:ea typeface="Tahoma Bold"/>
              <a:cs typeface="Tahoma Bold"/>
              <a:sym typeface="Tahoma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1572" y="2551618"/>
            <a:ext cx="15554991" cy="8827457"/>
          </a:xfrm>
          <a:custGeom>
            <a:avLst/>
            <a:gdLst/>
            <a:ahLst/>
            <a:cxnLst/>
            <a:rect l="l" t="t" r="r" b="b"/>
            <a:pathLst>
              <a:path w="15554991" h="8827457">
                <a:moveTo>
                  <a:pt x="0" y="0"/>
                </a:moveTo>
                <a:lnTo>
                  <a:pt x="15554990" y="0"/>
                </a:lnTo>
                <a:lnTo>
                  <a:pt x="15554990" y="8827457"/>
                </a:lnTo>
                <a:lnTo>
                  <a:pt x="0" y="8827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 flipV="1">
            <a:off x="-484996" y="-275444"/>
            <a:ext cx="11647820" cy="2827062"/>
          </a:xfrm>
          <a:custGeom>
            <a:avLst/>
            <a:gdLst/>
            <a:ahLst/>
            <a:cxnLst/>
            <a:rect l="l" t="t" r="r" b="b"/>
            <a:pathLst>
              <a:path w="11647820" h="2827062">
                <a:moveTo>
                  <a:pt x="11647820" y="2827062"/>
                </a:moveTo>
                <a:lnTo>
                  <a:pt x="0" y="2827062"/>
                </a:lnTo>
                <a:lnTo>
                  <a:pt x="0" y="0"/>
                </a:lnTo>
                <a:lnTo>
                  <a:pt x="11647820" y="0"/>
                </a:lnTo>
                <a:lnTo>
                  <a:pt x="11647820" y="2827062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5921" b="-1592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 rot="-170008">
            <a:off x="905564" y="566534"/>
            <a:ext cx="10393497" cy="1171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4500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Ble mae digwyddiadau COP wedi cael eu cynnal yn y gorffennol? </a:t>
            </a:r>
          </a:p>
        </p:txBody>
      </p:sp>
      <p:sp>
        <p:nvSpPr>
          <p:cNvPr id="5" name="Freeform 5"/>
          <p:cNvSpPr/>
          <p:nvPr/>
        </p:nvSpPr>
        <p:spPr>
          <a:xfrm>
            <a:off x="203611" y="825979"/>
            <a:ext cx="1235921" cy="1224686"/>
          </a:xfrm>
          <a:custGeom>
            <a:avLst/>
            <a:gdLst/>
            <a:ahLst/>
            <a:cxnLst/>
            <a:rect l="l" t="t" r="r" b="b"/>
            <a:pathLst>
              <a:path w="1235921" h="1224686">
                <a:moveTo>
                  <a:pt x="0" y="0"/>
                </a:moveTo>
                <a:lnTo>
                  <a:pt x="1235921" y="0"/>
                </a:lnTo>
                <a:lnTo>
                  <a:pt x="1235921" y="1224685"/>
                </a:lnTo>
                <a:lnTo>
                  <a:pt x="0" y="1224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8252519" y="4379027"/>
            <a:ext cx="975460" cy="994099"/>
          </a:xfrm>
          <a:custGeom>
            <a:avLst/>
            <a:gdLst/>
            <a:ahLst/>
            <a:cxnLst/>
            <a:rect l="l" t="t" r="r" b="b"/>
            <a:pathLst>
              <a:path w="975460" h="994099">
                <a:moveTo>
                  <a:pt x="0" y="0"/>
                </a:moveTo>
                <a:lnTo>
                  <a:pt x="975460" y="0"/>
                </a:lnTo>
                <a:lnTo>
                  <a:pt x="975460" y="994100"/>
                </a:lnTo>
                <a:lnTo>
                  <a:pt x="0" y="994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0751001" y="6041046"/>
            <a:ext cx="712937" cy="1168750"/>
          </a:xfrm>
          <a:custGeom>
            <a:avLst/>
            <a:gdLst/>
            <a:ahLst/>
            <a:cxnLst/>
            <a:rect l="l" t="t" r="r" b="b"/>
            <a:pathLst>
              <a:path w="712937" h="1168750">
                <a:moveTo>
                  <a:pt x="0" y="0"/>
                </a:moveTo>
                <a:lnTo>
                  <a:pt x="712937" y="0"/>
                </a:lnTo>
                <a:lnTo>
                  <a:pt x="712937" y="1168749"/>
                </a:lnTo>
                <a:lnTo>
                  <a:pt x="0" y="116874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1986221" flipH="1">
            <a:off x="8976758" y="6038044"/>
            <a:ext cx="1039200" cy="1021014"/>
          </a:xfrm>
          <a:custGeom>
            <a:avLst/>
            <a:gdLst/>
            <a:ahLst/>
            <a:cxnLst/>
            <a:rect l="l" t="t" r="r" b="b"/>
            <a:pathLst>
              <a:path w="1039200" h="1021014">
                <a:moveTo>
                  <a:pt x="1039200" y="0"/>
                </a:moveTo>
                <a:lnTo>
                  <a:pt x="0" y="0"/>
                </a:lnTo>
                <a:lnTo>
                  <a:pt x="0" y="1021014"/>
                </a:lnTo>
                <a:lnTo>
                  <a:pt x="1039200" y="1021014"/>
                </a:lnTo>
                <a:lnTo>
                  <a:pt x="1039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8460577" y="5143500"/>
            <a:ext cx="680226" cy="795586"/>
          </a:xfrm>
          <a:custGeom>
            <a:avLst/>
            <a:gdLst/>
            <a:ahLst/>
            <a:cxnLst/>
            <a:rect l="l" t="t" r="r" b="b"/>
            <a:pathLst>
              <a:path w="680226" h="795586">
                <a:moveTo>
                  <a:pt x="0" y="0"/>
                </a:moveTo>
                <a:lnTo>
                  <a:pt x="680226" y="0"/>
                </a:lnTo>
                <a:lnTo>
                  <a:pt x="680226" y="795586"/>
                </a:lnTo>
                <a:lnTo>
                  <a:pt x="0" y="7955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10751001" y="5279464"/>
            <a:ext cx="3329309" cy="685715"/>
            <a:chOff x="0" y="0"/>
            <a:chExt cx="4439078" cy="9142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39078" cy="914287"/>
            </a:xfrm>
            <a:custGeom>
              <a:avLst/>
              <a:gdLst/>
              <a:ahLst/>
              <a:cxnLst/>
              <a:rect l="l" t="t" r="r" b="b"/>
              <a:pathLst>
                <a:path w="4439078" h="914287">
                  <a:moveTo>
                    <a:pt x="0" y="0"/>
                  </a:moveTo>
                  <a:lnTo>
                    <a:pt x="4439078" y="0"/>
                  </a:lnTo>
                  <a:lnTo>
                    <a:pt x="4439078" y="914287"/>
                  </a:lnTo>
                  <a:lnTo>
                    <a:pt x="0" y="914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1977" r="-1977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3746" y="252123"/>
              <a:ext cx="3631586" cy="4576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44"/>
                </a:lnSpc>
                <a:spcBef>
                  <a:spcPct val="0"/>
                </a:spcBef>
              </a:pPr>
              <a:r>
                <a:rPr lang="en-US" sz="2544" b="1">
                  <a:solidFill>
                    <a:srgbClr val="EA564B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Azerbaijan 2024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0271791" y="5143500"/>
            <a:ext cx="608166" cy="994955"/>
          </a:xfrm>
          <a:custGeom>
            <a:avLst/>
            <a:gdLst/>
            <a:ahLst/>
            <a:cxnLst/>
            <a:rect l="l" t="t" r="r" b="b"/>
            <a:pathLst>
              <a:path w="608166" h="994955">
                <a:moveTo>
                  <a:pt x="0" y="0"/>
                </a:moveTo>
                <a:lnTo>
                  <a:pt x="608166" y="0"/>
                </a:lnTo>
                <a:lnTo>
                  <a:pt x="608166" y="994955"/>
                </a:lnTo>
                <a:lnTo>
                  <a:pt x="0" y="994955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4" name="Group 14"/>
          <p:cNvGrpSpPr/>
          <p:nvPr/>
        </p:nvGrpSpPr>
        <p:grpSpPr>
          <a:xfrm>
            <a:off x="11463938" y="6625421"/>
            <a:ext cx="2989509" cy="434838"/>
            <a:chOff x="0" y="0"/>
            <a:chExt cx="3986012" cy="5797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986012" cy="579784"/>
            </a:xfrm>
            <a:custGeom>
              <a:avLst/>
              <a:gdLst/>
              <a:ahLst/>
              <a:cxnLst/>
              <a:rect l="l" t="t" r="r" b="b"/>
              <a:pathLst>
                <a:path w="3986012" h="579784">
                  <a:moveTo>
                    <a:pt x="0" y="0"/>
                  </a:moveTo>
                  <a:lnTo>
                    <a:pt x="3986012" y="0"/>
                  </a:lnTo>
                  <a:lnTo>
                    <a:pt x="3986012" y="579784"/>
                  </a:lnTo>
                  <a:lnTo>
                    <a:pt x="0" y="579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56320" y="47625"/>
              <a:ext cx="3273372" cy="5176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7"/>
                </a:lnSpc>
                <a:spcBef>
                  <a:spcPct val="0"/>
                </a:spcBef>
              </a:pPr>
              <a:r>
                <a:rPr lang="en-US" sz="2817" b="1">
                  <a:solidFill>
                    <a:srgbClr val="04473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Dubai 2023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278580" y="6413425"/>
            <a:ext cx="2776138" cy="776417"/>
            <a:chOff x="0" y="0"/>
            <a:chExt cx="3701518" cy="103522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701518" cy="1035223"/>
            </a:xfrm>
            <a:custGeom>
              <a:avLst/>
              <a:gdLst/>
              <a:ahLst/>
              <a:cxnLst/>
              <a:rect l="l" t="t" r="r" b="b"/>
              <a:pathLst>
                <a:path w="3701518" h="1035223">
                  <a:moveTo>
                    <a:pt x="0" y="0"/>
                  </a:moveTo>
                  <a:lnTo>
                    <a:pt x="3701518" y="0"/>
                  </a:lnTo>
                  <a:lnTo>
                    <a:pt x="3701518" y="1035223"/>
                  </a:lnTo>
                  <a:lnTo>
                    <a:pt x="0" y="1035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41560" r="-4156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03032" y="47625"/>
              <a:ext cx="2721769" cy="9875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7"/>
                </a:lnSpc>
                <a:spcBef>
                  <a:spcPct val="0"/>
                </a:spcBef>
              </a:pPr>
              <a:r>
                <a:rPr lang="en-US" sz="2817" b="1">
                  <a:solidFill>
                    <a:srgbClr val="04473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Yr Aifft 2022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146037" y="4528026"/>
            <a:ext cx="3106481" cy="615474"/>
            <a:chOff x="0" y="0"/>
            <a:chExt cx="4141975" cy="82063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141975" cy="820632"/>
            </a:xfrm>
            <a:custGeom>
              <a:avLst/>
              <a:gdLst/>
              <a:ahLst/>
              <a:cxnLst/>
              <a:rect l="l" t="t" r="r" b="b"/>
              <a:pathLst>
                <a:path w="4141975" h="820632">
                  <a:moveTo>
                    <a:pt x="0" y="0"/>
                  </a:moveTo>
                  <a:lnTo>
                    <a:pt x="4141975" y="0"/>
                  </a:lnTo>
                  <a:lnTo>
                    <a:pt x="4141975" y="820632"/>
                  </a:lnTo>
                  <a:lnTo>
                    <a:pt x="0" y="820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87637" y="175280"/>
              <a:ext cx="3766701" cy="5176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7"/>
                </a:lnSpc>
                <a:spcBef>
                  <a:spcPct val="0"/>
                </a:spcBef>
              </a:pPr>
              <a:r>
                <a:rPr lang="en-US" sz="2817" b="1">
                  <a:solidFill>
                    <a:srgbClr val="04473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Glasgow 2021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011162" y="5777003"/>
            <a:ext cx="2587905" cy="423992"/>
            <a:chOff x="0" y="0"/>
            <a:chExt cx="3450541" cy="5653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450541" cy="504642"/>
            </a:xfrm>
            <a:custGeom>
              <a:avLst/>
              <a:gdLst/>
              <a:ahLst/>
              <a:cxnLst/>
              <a:rect l="l" t="t" r="r" b="b"/>
              <a:pathLst>
                <a:path w="3450541" h="504642">
                  <a:moveTo>
                    <a:pt x="0" y="0"/>
                  </a:moveTo>
                  <a:lnTo>
                    <a:pt x="3450541" y="0"/>
                  </a:lnTo>
                  <a:lnTo>
                    <a:pt x="3450541" y="504642"/>
                  </a:lnTo>
                  <a:lnTo>
                    <a:pt x="0" y="5046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98736" y="47625"/>
              <a:ext cx="2550319" cy="5176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17"/>
                </a:lnSpc>
                <a:spcBef>
                  <a:spcPct val="0"/>
                </a:spcBef>
              </a:pPr>
              <a:r>
                <a:rPr lang="en-US" sz="2817" b="1">
                  <a:solidFill>
                    <a:srgbClr val="04473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Paris 2015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184223" y="8199285"/>
            <a:ext cx="3329309" cy="659622"/>
            <a:chOff x="0" y="0"/>
            <a:chExt cx="4439078" cy="8794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439078" cy="879496"/>
            </a:xfrm>
            <a:custGeom>
              <a:avLst/>
              <a:gdLst/>
              <a:ahLst/>
              <a:cxnLst/>
              <a:rect l="l" t="t" r="r" b="b"/>
              <a:pathLst>
                <a:path w="4439078" h="879496">
                  <a:moveTo>
                    <a:pt x="0" y="0"/>
                  </a:moveTo>
                  <a:lnTo>
                    <a:pt x="4439078" y="0"/>
                  </a:lnTo>
                  <a:lnTo>
                    <a:pt x="4439078" y="879496"/>
                  </a:lnTo>
                  <a:lnTo>
                    <a:pt x="0" y="879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03746" y="242598"/>
              <a:ext cx="3631586" cy="432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4"/>
                </a:lnSpc>
                <a:spcBef>
                  <a:spcPct val="0"/>
                </a:spcBef>
              </a:pPr>
              <a:r>
                <a:rPr lang="en-US" sz="2344" b="1">
                  <a:solidFill>
                    <a:srgbClr val="EA564B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Brazil 2025</a:t>
              </a:r>
            </a:p>
          </p:txBody>
        </p:sp>
      </p:grpSp>
      <p:sp>
        <p:nvSpPr>
          <p:cNvPr id="29" name="Freeform 29"/>
          <p:cNvSpPr/>
          <p:nvPr/>
        </p:nvSpPr>
        <p:spPr>
          <a:xfrm>
            <a:off x="6077348" y="7399392"/>
            <a:ext cx="1030503" cy="1355925"/>
          </a:xfrm>
          <a:custGeom>
            <a:avLst/>
            <a:gdLst/>
            <a:ahLst/>
            <a:cxnLst/>
            <a:rect l="l" t="t" r="r" b="b"/>
            <a:pathLst>
              <a:path w="1030503" h="1355925">
                <a:moveTo>
                  <a:pt x="0" y="0"/>
                </a:moveTo>
                <a:lnTo>
                  <a:pt x="1030503" y="0"/>
                </a:lnTo>
                <a:lnTo>
                  <a:pt x="1030503" y="1355924"/>
                </a:lnTo>
                <a:lnTo>
                  <a:pt x="0" y="1355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4122774" y="-587552"/>
            <a:ext cx="11647820" cy="2827062"/>
          </a:xfrm>
          <a:custGeom>
            <a:avLst/>
            <a:gdLst/>
            <a:ahLst/>
            <a:cxnLst/>
            <a:rect l="l" t="t" r="r" b="b"/>
            <a:pathLst>
              <a:path w="11647820" h="2827062">
                <a:moveTo>
                  <a:pt x="11647820" y="2827062"/>
                </a:moveTo>
                <a:lnTo>
                  <a:pt x="0" y="2827062"/>
                </a:lnTo>
                <a:lnTo>
                  <a:pt x="0" y="0"/>
                </a:lnTo>
                <a:lnTo>
                  <a:pt x="11647820" y="0"/>
                </a:lnTo>
                <a:lnTo>
                  <a:pt x="11647820" y="2827062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5921" b="-1592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 rot="-170008">
            <a:off x="5116142" y="560257"/>
            <a:ext cx="9432955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5600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Maint Cymru yn COP26</a:t>
            </a:r>
          </a:p>
        </p:txBody>
      </p:sp>
      <p:sp>
        <p:nvSpPr>
          <p:cNvPr id="4" name="Freeform 4"/>
          <p:cNvSpPr/>
          <p:nvPr/>
        </p:nvSpPr>
        <p:spPr>
          <a:xfrm>
            <a:off x="4542205" y="782143"/>
            <a:ext cx="1235921" cy="1224686"/>
          </a:xfrm>
          <a:custGeom>
            <a:avLst/>
            <a:gdLst/>
            <a:ahLst/>
            <a:cxnLst/>
            <a:rect l="l" t="t" r="r" b="b"/>
            <a:pathLst>
              <a:path w="1235921" h="1224686">
                <a:moveTo>
                  <a:pt x="0" y="0"/>
                </a:moveTo>
                <a:lnTo>
                  <a:pt x="1235921" y="0"/>
                </a:lnTo>
                <a:lnTo>
                  <a:pt x="1235921" y="1224685"/>
                </a:lnTo>
                <a:lnTo>
                  <a:pt x="0" y="1224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561678" y="222912"/>
            <a:ext cx="1183519" cy="1206134"/>
          </a:xfrm>
          <a:custGeom>
            <a:avLst/>
            <a:gdLst/>
            <a:ahLst/>
            <a:cxnLst/>
            <a:rect l="l" t="t" r="r" b="b"/>
            <a:pathLst>
              <a:path w="1183519" h="1206134">
                <a:moveTo>
                  <a:pt x="0" y="0"/>
                </a:moveTo>
                <a:lnTo>
                  <a:pt x="1183519" y="0"/>
                </a:lnTo>
                <a:lnTo>
                  <a:pt x="1183519" y="1206133"/>
                </a:lnTo>
                <a:lnTo>
                  <a:pt x="0" y="1206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 rot="-179371">
            <a:off x="411981" y="2804973"/>
            <a:ext cx="9372799" cy="6453327"/>
            <a:chOff x="0" y="0"/>
            <a:chExt cx="2468556" cy="16996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68556" cy="1699642"/>
            </a:xfrm>
            <a:custGeom>
              <a:avLst/>
              <a:gdLst/>
              <a:ahLst/>
              <a:cxnLst/>
              <a:rect l="l" t="t" r="r" b="b"/>
              <a:pathLst>
                <a:path w="2468556" h="1699642">
                  <a:moveTo>
                    <a:pt x="0" y="0"/>
                  </a:moveTo>
                  <a:lnTo>
                    <a:pt x="2468556" y="0"/>
                  </a:lnTo>
                  <a:lnTo>
                    <a:pt x="2468556" y="1699642"/>
                  </a:lnTo>
                  <a:lnTo>
                    <a:pt x="0" y="1699642"/>
                  </a:lnTo>
                  <a:close/>
                </a:path>
              </a:pathLst>
            </a:custGeom>
            <a:solidFill>
              <a:srgbClr val="04473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468556" cy="1747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167587">
            <a:off x="821572" y="3194644"/>
            <a:ext cx="8677187" cy="5784791"/>
          </a:xfrm>
          <a:custGeom>
            <a:avLst/>
            <a:gdLst/>
            <a:ahLst/>
            <a:cxnLst/>
            <a:rect l="l" t="t" r="r" b="b"/>
            <a:pathLst>
              <a:path w="8677187" h="5784791">
                <a:moveTo>
                  <a:pt x="0" y="0"/>
                </a:moveTo>
                <a:lnTo>
                  <a:pt x="8677187" y="0"/>
                </a:lnTo>
                <a:lnTo>
                  <a:pt x="8677187" y="5784792"/>
                </a:lnTo>
                <a:lnTo>
                  <a:pt x="0" y="578479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 rot="187349">
            <a:off x="10148189" y="3732312"/>
            <a:ext cx="7758472" cy="5558715"/>
            <a:chOff x="0" y="0"/>
            <a:chExt cx="2043384" cy="14640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43384" cy="1464024"/>
            </a:xfrm>
            <a:custGeom>
              <a:avLst/>
              <a:gdLst/>
              <a:ahLst/>
              <a:cxnLst/>
              <a:rect l="l" t="t" r="r" b="b"/>
              <a:pathLst>
                <a:path w="2043384" h="1464024">
                  <a:moveTo>
                    <a:pt x="0" y="0"/>
                  </a:moveTo>
                  <a:lnTo>
                    <a:pt x="2043384" y="0"/>
                  </a:lnTo>
                  <a:lnTo>
                    <a:pt x="2043384" y="1464024"/>
                  </a:lnTo>
                  <a:lnTo>
                    <a:pt x="0" y="1464024"/>
                  </a:lnTo>
                  <a:close/>
                </a:path>
              </a:pathLst>
            </a:custGeom>
            <a:solidFill>
              <a:srgbClr val="04473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043384" cy="15116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190991">
            <a:off x="10339388" y="3999466"/>
            <a:ext cx="7578480" cy="5052320"/>
          </a:xfrm>
          <a:custGeom>
            <a:avLst/>
            <a:gdLst/>
            <a:ahLst/>
            <a:cxnLst/>
            <a:rect l="l" t="t" r="r" b="b"/>
            <a:pathLst>
              <a:path w="7578480" h="5052320">
                <a:moveTo>
                  <a:pt x="0" y="0"/>
                </a:moveTo>
                <a:lnTo>
                  <a:pt x="7578480" y="0"/>
                </a:lnTo>
                <a:lnTo>
                  <a:pt x="7578480" y="5052320"/>
                </a:lnTo>
                <a:lnTo>
                  <a:pt x="0" y="505232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566737" y="-384831"/>
            <a:ext cx="10339554" cy="2509531"/>
          </a:xfrm>
          <a:custGeom>
            <a:avLst/>
            <a:gdLst/>
            <a:ahLst/>
            <a:cxnLst/>
            <a:rect l="l" t="t" r="r" b="b"/>
            <a:pathLst>
              <a:path w="10339554" h="2509531">
                <a:moveTo>
                  <a:pt x="10339554" y="2509531"/>
                </a:moveTo>
                <a:lnTo>
                  <a:pt x="0" y="2509531"/>
                </a:lnTo>
                <a:lnTo>
                  <a:pt x="0" y="0"/>
                </a:lnTo>
                <a:lnTo>
                  <a:pt x="10339554" y="0"/>
                </a:lnTo>
                <a:lnTo>
                  <a:pt x="10339554" y="2509531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5921" b="-1592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 rot="-170008">
            <a:off x="851981" y="581860"/>
            <a:ext cx="8690679" cy="1254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1"/>
              </a:lnSpc>
              <a:spcBef>
                <a:spcPct val="0"/>
              </a:spcBef>
            </a:pPr>
            <a:r>
              <a:rPr lang="en-US" sz="4871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Cynrychioli lleisiau ifanc Cymru</a:t>
            </a:r>
          </a:p>
        </p:txBody>
      </p:sp>
      <p:sp>
        <p:nvSpPr>
          <p:cNvPr id="4" name="Freeform 4"/>
          <p:cNvSpPr/>
          <p:nvPr/>
        </p:nvSpPr>
        <p:spPr>
          <a:xfrm>
            <a:off x="203611" y="825979"/>
            <a:ext cx="1235921" cy="1224686"/>
          </a:xfrm>
          <a:custGeom>
            <a:avLst/>
            <a:gdLst/>
            <a:ahLst/>
            <a:cxnLst/>
            <a:rect l="l" t="t" r="r" b="b"/>
            <a:pathLst>
              <a:path w="1235921" h="1224686">
                <a:moveTo>
                  <a:pt x="0" y="0"/>
                </a:moveTo>
                <a:lnTo>
                  <a:pt x="1235921" y="0"/>
                </a:lnTo>
                <a:lnTo>
                  <a:pt x="1235921" y="1224685"/>
                </a:lnTo>
                <a:lnTo>
                  <a:pt x="0" y="1224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 rot="-179371">
            <a:off x="458606" y="4187464"/>
            <a:ext cx="7352320" cy="5526626"/>
            <a:chOff x="0" y="0"/>
            <a:chExt cx="1936413" cy="14555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6414" cy="1455572"/>
            </a:xfrm>
            <a:custGeom>
              <a:avLst/>
              <a:gdLst/>
              <a:ahLst/>
              <a:cxnLst/>
              <a:rect l="l" t="t" r="r" b="b"/>
              <a:pathLst>
                <a:path w="1936414" h="1455572">
                  <a:moveTo>
                    <a:pt x="0" y="0"/>
                  </a:moveTo>
                  <a:lnTo>
                    <a:pt x="1936414" y="0"/>
                  </a:lnTo>
                  <a:lnTo>
                    <a:pt x="1936414" y="1455572"/>
                  </a:lnTo>
                  <a:lnTo>
                    <a:pt x="0" y="1455572"/>
                  </a:lnTo>
                  <a:close/>
                </a:path>
              </a:pathLst>
            </a:custGeom>
            <a:solidFill>
              <a:srgbClr val="FEE7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936413" cy="1503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7950039" y="1515337"/>
            <a:ext cx="9527757" cy="8229600"/>
          </a:xfrm>
          <a:custGeom>
            <a:avLst/>
            <a:gdLst/>
            <a:ahLst/>
            <a:cxnLst/>
            <a:rect l="l" t="t" r="r" b="b"/>
            <a:pathLst>
              <a:path w="9527757" h="8229600">
                <a:moveTo>
                  <a:pt x="0" y="0"/>
                </a:moveTo>
                <a:lnTo>
                  <a:pt x="9527757" y="0"/>
                </a:lnTo>
                <a:lnTo>
                  <a:pt x="952775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9" name="Picture 9"/>
          <p:cNvPicPr>
            <a:picLocks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8520443" y="3052659"/>
            <a:ext cx="8386949" cy="4713976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 rot="-200041">
            <a:off x="671805" y="4426731"/>
            <a:ext cx="6798895" cy="5099171"/>
          </a:xfrm>
          <a:custGeom>
            <a:avLst/>
            <a:gdLst/>
            <a:ahLst/>
            <a:cxnLst/>
            <a:rect l="l" t="t" r="r" b="b"/>
            <a:pathLst>
              <a:path w="6798895" h="5099171">
                <a:moveTo>
                  <a:pt x="0" y="0"/>
                </a:moveTo>
                <a:lnTo>
                  <a:pt x="6798895" y="0"/>
                </a:lnTo>
                <a:lnTo>
                  <a:pt x="6798895" y="5099171"/>
                </a:lnTo>
                <a:lnTo>
                  <a:pt x="0" y="509917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328421" y="0"/>
            <a:ext cx="12365125" cy="2005525"/>
          </a:xfrm>
          <a:custGeom>
            <a:avLst/>
            <a:gdLst/>
            <a:ahLst/>
            <a:cxnLst/>
            <a:rect l="l" t="t" r="r" b="b"/>
            <a:pathLst>
              <a:path w="12365125" h="2005525">
                <a:moveTo>
                  <a:pt x="12365125" y="2005525"/>
                </a:moveTo>
                <a:lnTo>
                  <a:pt x="0" y="2005525"/>
                </a:lnTo>
                <a:lnTo>
                  <a:pt x="0" y="0"/>
                </a:lnTo>
                <a:lnTo>
                  <a:pt x="12365125" y="0"/>
                </a:lnTo>
                <a:lnTo>
                  <a:pt x="12365125" y="2005525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59706" b="-3759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 rot="-170008">
            <a:off x="1354447" y="608969"/>
            <a:ext cx="10786294" cy="68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  <a:spcBef>
                <a:spcPct val="0"/>
              </a:spcBef>
            </a:pPr>
            <a:r>
              <a:rPr lang="en-US" sz="5100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Cryfhau lleisiau Pobl Frodorol</a:t>
            </a:r>
          </a:p>
        </p:txBody>
      </p:sp>
      <p:sp>
        <p:nvSpPr>
          <p:cNvPr id="4" name="Freeform 4"/>
          <p:cNvSpPr/>
          <p:nvPr/>
        </p:nvSpPr>
        <p:spPr>
          <a:xfrm rot="-5400000">
            <a:off x="5155750" y="668339"/>
            <a:ext cx="7976499" cy="11078471"/>
          </a:xfrm>
          <a:custGeom>
            <a:avLst/>
            <a:gdLst/>
            <a:ahLst/>
            <a:cxnLst/>
            <a:rect l="l" t="t" r="r" b="b"/>
            <a:pathLst>
              <a:path w="7976499" h="11078471">
                <a:moveTo>
                  <a:pt x="0" y="0"/>
                </a:moveTo>
                <a:lnTo>
                  <a:pt x="7976500" y="0"/>
                </a:lnTo>
                <a:lnTo>
                  <a:pt x="7976500" y="11078471"/>
                </a:lnTo>
                <a:lnTo>
                  <a:pt x="0" y="1107847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5" name="Picture 5"/>
          <p:cNvPicPr>
            <a:picLocks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290975" y="3479879"/>
            <a:ext cx="9706051" cy="5455392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409130" y="354338"/>
            <a:ext cx="1239140" cy="1348724"/>
          </a:xfrm>
          <a:custGeom>
            <a:avLst/>
            <a:gdLst/>
            <a:ahLst/>
            <a:cxnLst/>
            <a:rect l="l" t="t" r="r" b="b"/>
            <a:pathLst>
              <a:path w="1239140" h="1348724">
                <a:moveTo>
                  <a:pt x="0" y="0"/>
                </a:moveTo>
                <a:lnTo>
                  <a:pt x="1239140" y="0"/>
                </a:lnTo>
                <a:lnTo>
                  <a:pt x="1239140" y="1348724"/>
                </a:lnTo>
                <a:lnTo>
                  <a:pt x="0" y="134872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6737" y="-460768"/>
            <a:ext cx="18854737" cy="11113286"/>
            <a:chOff x="0" y="0"/>
            <a:chExt cx="25139649" cy="14817714"/>
          </a:xfrm>
        </p:grpSpPr>
        <p:sp>
          <p:nvSpPr>
            <p:cNvPr id="3" name="Freeform 3"/>
            <p:cNvSpPr/>
            <p:nvPr/>
          </p:nvSpPr>
          <p:spPr>
            <a:xfrm flipH="1" flipV="1">
              <a:off x="0" y="0"/>
              <a:ext cx="14051366" cy="3410431"/>
            </a:xfrm>
            <a:custGeom>
              <a:avLst/>
              <a:gdLst/>
              <a:ahLst/>
              <a:cxnLst/>
              <a:rect l="l" t="t" r="r" b="b"/>
              <a:pathLst>
                <a:path w="14051366" h="3410431">
                  <a:moveTo>
                    <a:pt x="14051366" y="3410431"/>
                  </a:moveTo>
                  <a:lnTo>
                    <a:pt x="0" y="3410431"/>
                  </a:lnTo>
                  <a:lnTo>
                    <a:pt x="0" y="0"/>
                  </a:lnTo>
                  <a:lnTo>
                    <a:pt x="14051366" y="0"/>
                  </a:lnTo>
                  <a:lnTo>
                    <a:pt x="14051366" y="3410431"/>
                  </a:ln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15921" b="-1592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 rot="-170008">
              <a:off x="2167010" y="1079889"/>
              <a:ext cx="11587572" cy="17047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71"/>
                </a:lnSpc>
                <a:spcBef>
                  <a:spcPct val="0"/>
                </a:spcBef>
              </a:pPr>
              <a:r>
                <a:rPr lang="en-US" sz="4871" b="1">
                  <a:solidFill>
                    <a:srgbClr val="044737"/>
                  </a:solidFill>
                  <a:latin typeface="Tahoma Bold"/>
                  <a:ea typeface="Tahoma Bold"/>
                  <a:cs typeface="Tahoma Bold"/>
                  <a:sym typeface="Tahoma Bold"/>
                </a:rPr>
                <a:t>Llywodraeth Cymru a Chenedl y Wampís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163518" y="1380700"/>
              <a:ext cx="1375120" cy="1362619"/>
            </a:xfrm>
            <a:custGeom>
              <a:avLst/>
              <a:gdLst/>
              <a:ahLst/>
              <a:cxnLst/>
              <a:rect l="l" t="t" r="r" b="b"/>
              <a:pathLst>
                <a:path w="1375120" h="1362619">
                  <a:moveTo>
                    <a:pt x="0" y="0"/>
                  </a:moveTo>
                  <a:lnTo>
                    <a:pt x="1375120" y="0"/>
                  </a:lnTo>
                  <a:lnTo>
                    <a:pt x="1375120" y="1362619"/>
                  </a:lnTo>
                  <a:lnTo>
                    <a:pt x="0" y="1362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6" name="Group 6"/>
            <p:cNvGrpSpPr/>
            <p:nvPr/>
          </p:nvGrpSpPr>
          <p:grpSpPr>
            <a:xfrm rot="165395">
              <a:off x="9860522" y="3426241"/>
              <a:ext cx="15050807" cy="9857098"/>
              <a:chOff x="0" y="0"/>
              <a:chExt cx="2972999" cy="194708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972999" cy="1947081"/>
              </a:xfrm>
              <a:custGeom>
                <a:avLst/>
                <a:gdLst/>
                <a:ahLst/>
                <a:cxnLst/>
                <a:rect l="l" t="t" r="r" b="b"/>
                <a:pathLst>
                  <a:path w="2972999" h="1947081">
                    <a:moveTo>
                      <a:pt x="0" y="0"/>
                    </a:moveTo>
                    <a:lnTo>
                      <a:pt x="2972999" y="0"/>
                    </a:lnTo>
                    <a:lnTo>
                      <a:pt x="2972999" y="1947081"/>
                    </a:lnTo>
                    <a:lnTo>
                      <a:pt x="0" y="1947081"/>
                    </a:lnTo>
                    <a:close/>
                  </a:path>
                </a:pathLst>
              </a:custGeom>
              <a:solidFill>
                <a:srgbClr val="0447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2972999" cy="199470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142694">
              <a:off x="10281380" y="3736332"/>
              <a:ext cx="14209090" cy="9236917"/>
            </a:xfrm>
            <a:custGeom>
              <a:avLst/>
              <a:gdLst/>
              <a:ahLst/>
              <a:cxnLst/>
              <a:rect l="l" t="t" r="r" b="b"/>
              <a:pathLst>
                <a:path w="14209090" h="9236917">
                  <a:moveTo>
                    <a:pt x="0" y="0"/>
                  </a:moveTo>
                  <a:lnTo>
                    <a:pt x="14209090" y="0"/>
                  </a:lnTo>
                  <a:lnTo>
                    <a:pt x="14209090" y="9236917"/>
                  </a:lnTo>
                  <a:lnTo>
                    <a:pt x="0" y="9236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1276" b="-127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55649" y="7371108"/>
              <a:ext cx="5174605" cy="6428081"/>
            </a:xfrm>
            <a:custGeom>
              <a:avLst/>
              <a:gdLst/>
              <a:ahLst/>
              <a:cxnLst/>
              <a:rect l="l" t="t" r="r" b="b"/>
              <a:pathLst>
                <a:path w="5174605" h="6428081">
                  <a:moveTo>
                    <a:pt x="0" y="0"/>
                  </a:moveTo>
                  <a:lnTo>
                    <a:pt x="5174605" y="0"/>
                  </a:lnTo>
                  <a:lnTo>
                    <a:pt x="5174605" y="6428081"/>
                  </a:lnTo>
                  <a:lnTo>
                    <a:pt x="0" y="6428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098585" y="4210374"/>
              <a:ext cx="3854196" cy="5486400"/>
            </a:xfrm>
            <a:custGeom>
              <a:avLst/>
              <a:gdLst/>
              <a:ahLst/>
              <a:cxnLst/>
              <a:rect l="l" t="t" r="r" b="b"/>
              <a:pathLst>
                <a:path w="3854196" h="5486400">
                  <a:moveTo>
                    <a:pt x="0" y="0"/>
                  </a:moveTo>
                  <a:lnTo>
                    <a:pt x="3854196" y="0"/>
                  </a:lnTo>
                  <a:lnTo>
                    <a:pt x="385419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9958698" y="385595"/>
              <a:ext cx="5180950" cy="5368861"/>
            </a:xfrm>
            <a:prstGeom prst="rect">
              <a:avLst/>
            </a:prstGeom>
          </p:spPr>
        </p:pic>
        <p:sp>
          <p:nvSpPr>
            <p:cNvPr id="13" name="Freeform 13"/>
            <p:cNvSpPr/>
            <p:nvPr/>
          </p:nvSpPr>
          <p:spPr>
            <a:xfrm rot="441143">
              <a:off x="7025683" y="10585149"/>
              <a:ext cx="3941820" cy="3996776"/>
            </a:xfrm>
            <a:custGeom>
              <a:avLst/>
              <a:gdLst/>
              <a:ahLst/>
              <a:cxnLst/>
              <a:rect l="l" t="t" r="r" b="b"/>
              <a:pathLst>
                <a:path w="3941820" h="3996776">
                  <a:moveTo>
                    <a:pt x="0" y="0"/>
                  </a:moveTo>
                  <a:lnTo>
                    <a:pt x="3941820" y="0"/>
                  </a:lnTo>
                  <a:lnTo>
                    <a:pt x="3941820" y="3996776"/>
                  </a:lnTo>
                  <a:lnTo>
                    <a:pt x="0" y="3996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9471" y="0"/>
            <a:ext cx="15089058" cy="15032474"/>
          </a:xfrm>
          <a:custGeom>
            <a:avLst/>
            <a:gdLst/>
            <a:ahLst/>
            <a:cxnLst/>
            <a:rect l="l" t="t" r="r" b="b"/>
            <a:pathLst>
              <a:path w="15089058" h="15032474">
                <a:moveTo>
                  <a:pt x="0" y="0"/>
                </a:moveTo>
                <a:lnTo>
                  <a:pt x="15089058" y="0"/>
                </a:lnTo>
                <a:lnTo>
                  <a:pt x="15089058" y="15032474"/>
                </a:lnTo>
                <a:lnTo>
                  <a:pt x="0" y="1503247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973540" y="2137715"/>
            <a:ext cx="13889583" cy="7384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1995" lvl="1" indent="-420998" algn="l">
              <a:lnSpc>
                <a:spcPts val="4445"/>
              </a:lnSpc>
              <a:buFont typeface="Arial"/>
              <a:buChar char="•"/>
            </a:pPr>
            <a:r>
              <a:rPr lang="en-US" sz="3899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Bydd arweinwyr yn trafod sut i gyflawni cytundeb Paris 2015. Mae hyn yn nodi bod yn rhaid i ni gyfyngu cynhesu ein planed i 1.5 gradd Celsius erbyn diwedd y ganrif. </a:t>
            </a:r>
          </a:p>
          <a:p>
            <a:pPr algn="l">
              <a:lnSpc>
                <a:spcPts val="4445"/>
              </a:lnSpc>
            </a:pPr>
            <a:endParaRPr lang="en-US" sz="3899">
              <a:solidFill>
                <a:srgbClr val="FEE7CE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41995" lvl="1" indent="-420998" algn="l">
              <a:lnSpc>
                <a:spcPts val="4445"/>
              </a:lnSpc>
              <a:buFont typeface="Arial"/>
              <a:buChar char="•"/>
            </a:pPr>
            <a:r>
              <a:rPr lang="en-US" sz="3899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Bydd yn rhaid i drafodaethau gynyddu cyfanswm y swm o arian sydd ar gael yn sylweddol i daclo’r argyfwng hinsawdd.</a:t>
            </a:r>
          </a:p>
          <a:p>
            <a:pPr algn="l">
              <a:lnSpc>
                <a:spcPts val="4445"/>
              </a:lnSpc>
            </a:pPr>
            <a:endParaRPr lang="en-US" sz="3899">
              <a:solidFill>
                <a:srgbClr val="FEE7CE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841995" lvl="1" indent="-420998" algn="l">
              <a:lnSpc>
                <a:spcPts val="4445"/>
              </a:lnSpc>
              <a:buFont typeface="Arial"/>
              <a:buChar char="•"/>
            </a:pPr>
            <a:r>
              <a:rPr lang="en-US" sz="3899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Mae galw brys am ymrwymiad cryf i fynd i'r afael â'r argyfwng hinsawdd, ac i sianelu arian i wledydd o'r de byd-eang, sydd fwyaf agored i newid hinsawdd ac sydd wedi gwneud y lleiaf i'w achosi.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EE7CE"/>
                </a:solidFill>
                <a:latin typeface="Charcoal Font TH"/>
                <a:ea typeface="Charcoal Font TH"/>
                <a:cs typeface="Charcoal Font TH"/>
                <a:sym typeface="Charcoal Font TH"/>
              </a:rPr>
              <a:t>t.</a:t>
            </a:r>
          </a:p>
        </p:txBody>
      </p:sp>
      <p:sp>
        <p:nvSpPr>
          <p:cNvPr id="4" name="Freeform 4"/>
          <p:cNvSpPr/>
          <p:nvPr/>
        </p:nvSpPr>
        <p:spPr>
          <a:xfrm>
            <a:off x="142875" y="897998"/>
            <a:ext cx="2464627" cy="3375276"/>
          </a:xfrm>
          <a:custGeom>
            <a:avLst/>
            <a:gdLst/>
            <a:ahLst/>
            <a:cxnLst/>
            <a:rect l="l" t="t" r="r" b="b"/>
            <a:pathLst>
              <a:path w="2464627" h="3375276">
                <a:moveTo>
                  <a:pt x="0" y="0"/>
                </a:moveTo>
                <a:lnTo>
                  <a:pt x="2464627" y="0"/>
                </a:lnTo>
                <a:lnTo>
                  <a:pt x="2464627" y="3375276"/>
                </a:lnTo>
                <a:lnTo>
                  <a:pt x="0" y="33752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7501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6314460" y="6554124"/>
            <a:ext cx="3388195" cy="3383960"/>
          </a:xfrm>
          <a:custGeom>
            <a:avLst/>
            <a:gdLst/>
            <a:ahLst/>
            <a:cxnLst/>
            <a:rect l="l" t="t" r="r" b="b"/>
            <a:pathLst>
              <a:path w="3388195" h="3383960">
                <a:moveTo>
                  <a:pt x="0" y="0"/>
                </a:moveTo>
                <a:lnTo>
                  <a:pt x="3388196" y="0"/>
                </a:lnTo>
                <a:lnTo>
                  <a:pt x="3388196" y="3383960"/>
                </a:lnTo>
                <a:lnTo>
                  <a:pt x="0" y="3383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973540" y="888473"/>
            <a:ext cx="14340921" cy="80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30"/>
              </a:lnSpc>
              <a:spcBef>
                <a:spcPct val="0"/>
              </a:spcBef>
            </a:pPr>
            <a:r>
              <a:rPr lang="en-US" sz="6030" b="1">
                <a:solidFill>
                  <a:srgbClr val="FEE7CE"/>
                </a:solidFill>
                <a:latin typeface="Tahoma Bold"/>
                <a:ea typeface="Tahoma Bold"/>
                <a:cs typeface="Tahoma Bold"/>
                <a:sym typeface="Tahoma Bold"/>
              </a:rPr>
              <a:t>Pam bod COP31 mor bwysig?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028700" y="-1045064"/>
            <a:ext cx="7922692" cy="3095755"/>
          </a:xfrm>
          <a:custGeom>
            <a:avLst/>
            <a:gdLst/>
            <a:ahLst/>
            <a:cxnLst/>
            <a:rect l="l" t="t" r="r" b="b"/>
            <a:pathLst>
              <a:path w="7922692" h="3095755">
                <a:moveTo>
                  <a:pt x="0" y="0"/>
                </a:moveTo>
                <a:lnTo>
                  <a:pt x="7922692" y="0"/>
                </a:lnTo>
                <a:lnTo>
                  <a:pt x="7922692" y="3095755"/>
                </a:lnTo>
                <a:lnTo>
                  <a:pt x="0" y="309575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210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028700" y="538928"/>
            <a:ext cx="988531" cy="979545"/>
          </a:xfrm>
          <a:custGeom>
            <a:avLst/>
            <a:gdLst/>
            <a:ahLst/>
            <a:cxnLst/>
            <a:rect l="l" t="t" r="r" b="b"/>
            <a:pathLst>
              <a:path w="988531" h="979545">
                <a:moveTo>
                  <a:pt x="0" y="0"/>
                </a:moveTo>
                <a:lnTo>
                  <a:pt x="988531" y="0"/>
                </a:lnTo>
                <a:lnTo>
                  <a:pt x="988531" y="979544"/>
                </a:lnTo>
                <a:lnTo>
                  <a:pt x="0" y="9795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819150" y="174836"/>
            <a:ext cx="8844595" cy="135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5200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Beth ydy COP </a:t>
            </a:r>
          </a:p>
          <a:p>
            <a:pPr algn="ctr">
              <a:lnSpc>
                <a:spcPts val="5200"/>
              </a:lnSpc>
              <a:spcBef>
                <a:spcPct val="0"/>
              </a:spcBef>
            </a:pPr>
            <a:r>
              <a:rPr lang="en-US" sz="5200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Ieuenctid? </a:t>
            </a:r>
          </a:p>
        </p:txBody>
      </p:sp>
      <p:grpSp>
        <p:nvGrpSpPr>
          <p:cNvPr id="5" name="Group 5"/>
          <p:cNvGrpSpPr/>
          <p:nvPr/>
        </p:nvGrpSpPr>
        <p:grpSpPr>
          <a:xfrm rot="-460901">
            <a:off x="12728043" y="5356653"/>
            <a:ext cx="6375374" cy="4856177"/>
            <a:chOff x="0" y="0"/>
            <a:chExt cx="8500499" cy="6474903"/>
          </a:xfrm>
        </p:grpSpPr>
        <p:grpSp>
          <p:nvGrpSpPr>
            <p:cNvPr id="6" name="Group 6"/>
            <p:cNvGrpSpPr/>
            <p:nvPr/>
          </p:nvGrpSpPr>
          <p:grpSpPr>
            <a:xfrm rot="429677">
              <a:off x="314413" y="469057"/>
              <a:ext cx="7871673" cy="5536789"/>
              <a:chOff x="0" y="0"/>
              <a:chExt cx="1448235" cy="101866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448235" cy="1018661"/>
              </a:xfrm>
              <a:custGeom>
                <a:avLst/>
                <a:gdLst/>
                <a:ahLst/>
                <a:cxnLst/>
                <a:rect l="l" t="t" r="r" b="b"/>
                <a:pathLst>
                  <a:path w="1448235" h="1018661">
                    <a:moveTo>
                      <a:pt x="0" y="0"/>
                    </a:moveTo>
                    <a:lnTo>
                      <a:pt x="1448235" y="0"/>
                    </a:lnTo>
                    <a:lnTo>
                      <a:pt x="1448235" y="1018661"/>
                    </a:lnTo>
                    <a:lnTo>
                      <a:pt x="0" y="1018661"/>
                    </a:lnTo>
                    <a:close/>
                  </a:path>
                </a:pathLst>
              </a:custGeom>
              <a:solidFill>
                <a:srgbClr val="FEE7C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1448235" cy="106628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 rot="432909">
              <a:off x="518391" y="724079"/>
              <a:ext cx="7531626" cy="5027360"/>
            </a:xfrm>
            <a:custGeom>
              <a:avLst/>
              <a:gdLst/>
              <a:ahLst/>
              <a:cxnLst/>
              <a:rect l="l" t="t" r="r" b="b"/>
              <a:pathLst>
                <a:path w="7531626" h="5027360">
                  <a:moveTo>
                    <a:pt x="0" y="0"/>
                  </a:moveTo>
                  <a:lnTo>
                    <a:pt x="7531626" y="0"/>
                  </a:lnTo>
                  <a:lnTo>
                    <a:pt x="7531626" y="5027360"/>
                  </a:lnTo>
                  <a:lnTo>
                    <a:pt x="0" y="5027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 rot="437449">
            <a:off x="9650074" y="-402606"/>
            <a:ext cx="5564028" cy="3842156"/>
            <a:chOff x="0" y="0"/>
            <a:chExt cx="7418704" cy="5122875"/>
          </a:xfrm>
        </p:grpSpPr>
        <p:grpSp>
          <p:nvGrpSpPr>
            <p:cNvPr id="11" name="Group 11"/>
            <p:cNvGrpSpPr/>
            <p:nvPr/>
          </p:nvGrpSpPr>
          <p:grpSpPr>
            <a:xfrm rot="-179371">
              <a:off x="119105" y="184008"/>
              <a:ext cx="7180494" cy="4754858"/>
              <a:chOff x="0" y="0"/>
              <a:chExt cx="1418369" cy="93923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418369" cy="939231"/>
              </a:xfrm>
              <a:custGeom>
                <a:avLst/>
                <a:gdLst/>
                <a:ahLst/>
                <a:cxnLst/>
                <a:rect l="l" t="t" r="r" b="b"/>
                <a:pathLst>
                  <a:path w="1418369" h="939231">
                    <a:moveTo>
                      <a:pt x="0" y="0"/>
                    </a:moveTo>
                    <a:lnTo>
                      <a:pt x="1418369" y="0"/>
                    </a:lnTo>
                    <a:lnTo>
                      <a:pt x="1418369" y="939231"/>
                    </a:lnTo>
                    <a:lnTo>
                      <a:pt x="0" y="939231"/>
                    </a:lnTo>
                    <a:close/>
                  </a:path>
                </a:pathLst>
              </a:custGeom>
              <a:solidFill>
                <a:srgbClr val="FEE7C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1418369" cy="98685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 rot="-232262">
              <a:off x="416322" y="530423"/>
              <a:ext cx="6620698" cy="4071729"/>
            </a:xfrm>
            <a:custGeom>
              <a:avLst/>
              <a:gdLst/>
              <a:ahLst/>
              <a:cxnLst/>
              <a:rect l="l" t="t" r="r" b="b"/>
              <a:pathLst>
                <a:path w="6620698" h="4071729">
                  <a:moveTo>
                    <a:pt x="0" y="0"/>
                  </a:moveTo>
                  <a:lnTo>
                    <a:pt x="6620699" y="0"/>
                  </a:lnTo>
                  <a:lnTo>
                    <a:pt x="6620699" y="4071730"/>
                  </a:lnTo>
                  <a:lnTo>
                    <a:pt x="0" y="4071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288526" y="129613"/>
            <a:ext cx="5564028" cy="3842156"/>
            <a:chOff x="0" y="0"/>
            <a:chExt cx="7418704" cy="5122875"/>
          </a:xfrm>
        </p:grpSpPr>
        <p:grpSp>
          <p:nvGrpSpPr>
            <p:cNvPr id="16" name="Group 16"/>
            <p:cNvGrpSpPr/>
            <p:nvPr/>
          </p:nvGrpSpPr>
          <p:grpSpPr>
            <a:xfrm rot="-179371">
              <a:off x="119105" y="184008"/>
              <a:ext cx="7180494" cy="4754858"/>
              <a:chOff x="0" y="0"/>
              <a:chExt cx="1418369" cy="939231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418369" cy="939231"/>
              </a:xfrm>
              <a:custGeom>
                <a:avLst/>
                <a:gdLst/>
                <a:ahLst/>
                <a:cxnLst/>
                <a:rect l="l" t="t" r="r" b="b"/>
                <a:pathLst>
                  <a:path w="1418369" h="939231">
                    <a:moveTo>
                      <a:pt x="0" y="0"/>
                    </a:moveTo>
                    <a:lnTo>
                      <a:pt x="1418369" y="0"/>
                    </a:lnTo>
                    <a:lnTo>
                      <a:pt x="1418369" y="939231"/>
                    </a:lnTo>
                    <a:lnTo>
                      <a:pt x="0" y="939231"/>
                    </a:lnTo>
                    <a:close/>
                  </a:path>
                </a:pathLst>
              </a:custGeom>
              <a:solidFill>
                <a:srgbClr val="FEE7C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1418369" cy="98685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 rot="-121393">
              <a:off x="309455" y="467633"/>
              <a:ext cx="5471465" cy="4261082"/>
            </a:xfrm>
            <a:custGeom>
              <a:avLst/>
              <a:gdLst/>
              <a:ahLst/>
              <a:cxnLst/>
              <a:rect l="l" t="t" r="r" b="b"/>
              <a:pathLst>
                <a:path w="5471465" h="4261082">
                  <a:moveTo>
                    <a:pt x="0" y="0"/>
                  </a:moveTo>
                  <a:lnTo>
                    <a:pt x="5471465" y="0"/>
                  </a:lnTo>
                  <a:lnTo>
                    <a:pt x="5471465" y="4261082"/>
                  </a:lnTo>
                  <a:lnTo>
                    <a:pt x="0" y="4261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r="-48168" b="-7019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0" name="Group 20"/>
          <p:cNvGrpSpPr/>
          <p:nvPr/>
        </p:nvGrpSpPr>
        <p:grpSpPr>
          <a:xfrm rot="277123">
            <a:off x="10563909" y="3378042"/>
            <a:ext cx="4973088" cy="3530916"/>
            <a:chOff x="0" y="0"/>
            <a:chExt cx="6630784" cy="4707888"/>
          </a:xfrm>
        </p:grpSpPr>
        <p:grpSp>
          <p:nvGrpSpPr>
            <p:cNvPr id="21" name="Group 21"/>
            <p:cNvGrpSpPr/>
            <p:nvPr/>
          </p:nvGrpSpPr>
          <p:grpSpPr>
            <a:xfrm rot="-200019">
              <a:off x="120889" y="182087"/>
              <a:ext cx="6389006" cy="4343714"/>
              <a:chOff x="0" y="0"/>
              <a:chExt cx="1498311" cy="1018661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498311" cy="1018661"/>
              </a:xfrm>
              <a:custGeom>
                <a:avLst/>
                <a:gdLst/>
                <a:ahLst/>
                <a:cxnLst/>
                <a:rect l="l" t="t" r="r" b="b"/>
                <a:pathLst>
                  <a:path w="1498311" h="1018661">
                    <a:moveTo>
                      <a:pt x="0" y="0"/>
                    </a:moveTo>
                    <a:lnTo>
                      <a:pt x="1498311" y="0"/>
                    </a:lnTo>
                    <a:lnTo>
                      <a:pt x="1498311" y="1018661"/>
                    </a:lnTo>
                    <a:lnTo>
                      <a:pt x="0" y="1018661"/>
                    </a:lnTo>
                    <a:close/>
                  </a:path>
                </a:pathLst>
              </a:custGeom>
              <a:solidFill>
                <a:srgbClr val="FEE7C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1498311" cy="106628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 rot="-173853">
              <a:off x="321865" y="370776"/>
              <a:ext cx="5945092" cy="3968349"/>
            </a:xfrm>
            <a:custGeom>
              <a:avLst/>
              <a:gdLst/>
              <a:ahLst/>
              <a:cxnLst/>
              <a:rect l="l" t="t" r="r" b="b"/>
              <a:pathLst>
                <a:path w="5945092" h="3968349">
                  <a:moveTo>
                    <a:pt x="0" y="0"/>
                  </a:moveTo>
                  <a:lnTo>
                    <a:pt x="5945092" y="0"/>
                  </a:lnTo>
                  <a:lnTo>
                    <a:pt x="5945092" y="3968349"/>
                  </a:lnTo>
                  <a:lnTo>
                    <a:pt x="0" y="3968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" name="Group 25"/>
          <p:cNvGrpSpPr/>
          <p:nvPr/>
        </p:nvGrpSpPr>
        <p:grpSpPr>
          <a:xfrm rot="-142241">
            <a:off x="10246121" y="7167871"/>
            <a:ext cx="3173542" cy="2845210"/>
            <a:chOff x="0" y="0"/>
            <a:chExt cx="4231390" cy="3793613"/>
          </a:xfrm>
        </p:grpSpPr>
        <p:grpSp>
          <p:nvGrpSpPr>
            <p:cNvPr id="26" name="Group 26"/>
            <p:cNvGrpSpPr/>
            <p:nvPr/>
          </p:nvGrpSpPr>
          <p:grpSpPr>
            <a:xfrm rot="-582426">
              <a:off x="243672" y="292678"/>
              <a:ext cx="3744045" cy="3208257"/>
              <a:chOff x="0" y="0"/>
              <a:chExt cx="1298557" cy="111272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298557" cy="1112728"/>
              </a:xfrm>
              <a:custGeom>
                <a:avLst/>
                <a:gdLst/>
                <a:ahLst/>
                <a:cxnLst/>
                <a:rect l="l" t="t" r="r" b="b"/>
                <a:pathLst>
                  <a:path w="1298557" h="1112728">
                    <a:moveTo>
                      <a:pt x="0" y="0"/>
                    </a:moveTo>
                    <a:lnTo>
                      <a:pt x="1298557" y="0"/>
                    </a:lnTo>
                    <a:lnTo>
                      <a:pt x="1298557" y="1112728"/>
                    </a:lnTo>
                    <a:lnTo>
                      <a:pt x="0" y="1112728"/>
                    </a:lnTo>
                    <a:close/>
                  </a:path>
                </a:pathLst>
              </a:custGeom>
              <a:solidFill>
                <a:srgbClr val="FEE7C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1298557" cy="1160353"/>
              </a:xfrm>
              <a:prstGeom prst="rect">
                <a:avLst/>
              </a:prstGeom>
            </p:spPr>
            <p:txBody>
              <a:bodyPr lIns="28932" tIns="28932" rIns="28932" bIns="28932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 rot="-648287">
              <a:off x="488539" y="669170"/>
              <a:ext cx="3198486" cy="2577663"/>
            </a:xfrm>
            <a:custGeom>
              <a:avLst/>
              <a:gdLst/>
              <a:ahLst/>
              <a:cxnLst/>
              <a:rect l="l" t="t" r="r" b="b"/>
              <a:pathLst>
                <a:path w="3198486" h="2577663">
                  <a:moveTo>
                    <a:pt x="0" y="0"/>
                  </a:moveTo>
                  <a:lnTo>
                    <a:pt x="3198486" y="0"/>
                  </a:lnTo>
                  <a:lnTo>
                    <a:pt x="3198486" y="2577663"/>
                  </a:lnTo>
                  <a:lnTo>
                    <a:pt x="0" y="2577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73469" t="-28103" r="-72916" b="-4386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672529" y="3971769"/>
            <a:ext cx="3117534" cy="2517790"/>
            <a:chOff x="0" y="0"/>
            <a:chExt cx="4156712" cy="3357053"/>
          </a:xfrm>
        </p:grpSpPr>
        <p:grpSp>
          <p:nvGrpSpPr>
            <p:cNvPr id="31" name="Group 31"/>
            <p:cNvGrpSpPr/>
            <p:nvPr/>
          </p:nvGrpSpPr>
          <p:grpSpPr>
            <a:xfrm rot="-582426">
              <a:off x="206333" y="295849"/>
              <a:ext cx="3744045" cy="2765356"/>
              <a:chOff x="0" y="0"/>
              <a:chExt cx="1298557" cy="95911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298557" cy="959115"/>
              </a:xfrm>
              <a:custGeom>
                <a:avLst/>
                <a:gdLst/>
                <a:ahLst/>
                <a:cxnLst/>
                <a:rect l="l" t="t" r="r" b="b"/>
                <a:pathLst>
                  <a:path w="1298557" h="959115">
                    <a:moveTo>
                      <a:pt x="0" y="0"/>
                    </a:moveTo>
                    <a:lnTo>
                      <a:pt x="1298557" y="0"/>
                    </a:lnTo>
                    <a:lnTo>
                      <a:pt x="1298557" y="959115"/>
                    </a:lnTo>
                    <a:lnTo>
                      <a:pt x="0" y="959115"/>
                    </a:lnTo>
                    <a:close/>
                  </a:path>
                </a:pathLst>
              </a:custGeom>
              <a:solidFill>
                <a:srgbClr val="FEE7C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1298557" cy="1006740"/>
              </a:xfrm>
              <a:prstGeom prst="rect">
                <a:avLst/>
              </a:prstGeom>
            </p:spPr>
            <p:txBody>
              <a:bodyPr lIns="28932" tIns="28932" rIns="28932" bIns="28932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 rot="-577471">
              <a:off x="438973" y="481767"/>
              <a:ext cx="3353443" cy="2393518"/>
            </a:xfrm>
            <a:custGeom>
              <a:avLst/>
              <a:gdLst/>
              <a:ahLst/>
              <a:cxnLst/>
              <a:rect l="l" t="t" r="r" b="b"/>
              <a:pathLst>
                <a:path w="3353443" h="2393518">
                  <a:moveTo>
                    <a:pt x="0" y="0"/>
                  </a:moveTo>
                  <a:lnTo>
                    <a:pt x="3353444" y="0"/>
                  </a:lnTo>
                  <a:lnTo>
                    <a:pt x="3353444" y="2393519"/>
                  </a:lnTo>
                  <a:lnTo>
                    <a:pt x="0" y="2393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9119" t="-6881" r="-2736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-165081" y="2145941"/>
            <a:ext cx="10353715" cy="829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8473" lvl="1" indent="-384237" algn="l">
              <a:lnSpc>
                <a:spcPts val="4057"/>
              </a:lnSpc>
              <a:buFont typeface="Arial"/>
              <a:buChar char="•"/>
            </a:pPr>
            <a:r>
              <a:rPr lang="en-US" sz="3559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Mae digwyddiadau COP Ieuenctid yn  cael      eu cynnal tua'r un pryd â’r Uwchgynhadledd    COP. Eleni, mae Maint Cymru yn cynnal digwyddiadau  Cop Ieuenctid yn Wrecsam a Chaerdydd. </a:t>
            </a:r>
          </a:p>
          <a:p>
            <a:pPr algn="l">
              <a:lnSpc>
                <a:spcPts val="4057"/>
              </a:lnSpc>
            </a:pPr>
            <a:endParaRPr lang="en-US" sz="3559">
              <a:solidFill>
                <a:srgbClr val="FEE7CE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768473" lvl="1" indent="-384237" algn="l">
              <a:lnSpc>
                <a:spcPts val="4057"/>
              </a:lnSpc>
              <a:buFont typeface="Arial"/>
              <a:buChar char="•"/>
            </a:pPr>
            <a:r>
              <a:rPr lang="en-US" sz="3559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Mae'r digwyddiadau'n darparu llwyfan wych i bobl ifanc ddysgu am newid hinsawdd ac i ddysgu sgiliau fel negodi, datrys problemau a deall diwylliannau eraill. </a:t>
            </a:r>
          </a:p>
          <a:p>
            <a:pPr algn="l">
              <a:lnSpc>
                <a:spcPts val="4057"/>
              </a:lnSpc>
            </a:pPr>
            <a:endParaRPr lang="en-US" sz="3559">
              <a:solidFill>
                <a:srgbClr val="FEE7CE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768473" lvl="1" indent="-384237" algn="l">
              <a:lnSpc>
                <a:spcPts val="4057"/>
              </a:lnSpc>
              <a:buFont typeface="Arial"/>
              <a:buChar char="•"/>
            </a:pPr>
            <a:r>
              <a:rPr lang="en-US" sz="3559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Mae pobl ifanc yn cael eu hannog i gael mwy o ddiddordeb mewn newid hinsawdd, ac ystyried y rôl gadarnhaol y gall Cymru ei chwarae, yn lleol ac ar draws y byd.</a:t>
            </a:r>
          </a:p>
          <a:p>
            <a:pPr algn="ctr">
              <a:lnSpc>
                <a:spcPts val="4513"/>
              </a:lnSpc>
            </a:pPr>
            <a:endParaRPr lang="en-US" sz="3559">
              <a:solidFill>
                <a:srgbClr val="FEE7CE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2371932" y="-695156"/>
            <a:ext cx="22188235" cy="2827062"/>
          </a:xfrm>
          <a:custGeom>
            <a:avLst/>
            <a:gdLst/>
            <a:ahLst/>
            <a:cxnLst/>
            <a:rect l="l" t="t" r="r" b="b"/>
            <a:pathLst>
              <a:path w="22188235" h="2827062">
                <a:moveTo>
                  <a:pt x="22188234" y="2827063"/>
                </a:moveTo>
                <a:lnTo>
                  <a:pt x="0" y="2827063"/>
                </a:lnTo>
                <a:lnTo>
                  <a:pt x="0" y="0"/>
                </a:lnTo>
                <a:lnTo>
                  <a:pt x="22188234" y="0"/>
                </a:lnTo>
                <a:lnTo>
                  <a:pt x="22188234" y="2827063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75576" b="-7557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2924" y="509126"/>
            <a:ext cx="17864950" cy="1197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52"/>
              </a:lnSpc>
              <a:spcBef>
                <a:spcPct val="0"/>
              </a:spcBef>
            </a:pPr>
            <a:r>
              <a:rPr lang="en-US" sz="9052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Y Guarani yn mynychu COP31</a:t>
            </a:r>
          </a:p>
        </p:txBody>
      </p:sp>
      <p:grpSp>
        <p:nvGrpSpPr>
          <p:cNvPr id="4" name="Group 4"/>
          <p:cNvGrpSpPr/>
          <p:nvPr/>
        </p:nvGrpSpPr>
        <p:grpSpPr>
          <a:xfrm rot="423394">
            <a:off x="11882174" y="4137017"/>
            <a:ext cx="5834592" cy="4435541"/>
            <a:chOff x="0" y="0"/>
            <a:chExt cx="7779457" cy="5914054"/>
          </a:xfrm>
        </p:grpSpPr>
        <p:grpSp>
          <p:nvGrpSpPr>
            <p:cNvPr id="5" name="Group 5"/>
            <p:cNvGrpSpPr/>
            <p:nvPr/>
          </p:nvGrpSpPr>
          <p:grpSpPr>
            <a:xfrm rot="-179371">
              <a:off x="139109" y="191844"/>
              <a:ext cx="7501238" cy="5530365"/>
              <a:chOff x="0" y="0"/>
              <a:chExt cx="1826179" cy="134636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826179" cy="1346369"/>
              </a:xfrm>
              <a:custGeom>
                <a:avLst/>
                <a:gdLst/>
                <a:ahLst/>
                <a:cxnLst/>
                <a:rect l="l" t="t" r="r" b="b"/>
                <a:pathLst>
                  <a:path w="1826179" h="1346369">
                    <a:moveTo>
                      <a:pt x="0" y="0"/>
                    </a:moveTo>
                    <a:lnTo>
                      <a:pt x="1826179" y="0"/>
                    </a:lnTo>
                    <a:lnTo>
                      <a:pt x="1826179" y="1346369"/>
                    </a:lnTo>
                    <a:lnTo>
                      <a:pt x="0" y="1346369"/>
                    </a:lnTo>
                    <a:close/>
                  </a:path>
                </a:pathLst>
              </a:custGeom>
              <a:solidFill>
                <a:srgbClr val="0447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1826179" cy="1393994"/>
              </a:xfrm>
              <a:prstGeom prst="rect">
                <a:avLst/>
              </a:prstGeom>
            </p:spPr>
            <p:txBody>
              <a:bodyPr lIns="46517" tIns="46517" rIns="46517" bIns="46517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rot="-212930">
              <a:off x="432060" y="381644"/>
              <a:ext cx="6925564" cy="5076264"/>
            </a:xfrm>
            <a:custGeom>
              <a:avLst/>
              <a:gdLst/>
              <a:ahLst/>
              <a:cxnLst/>
              <a:rect l="l" t="t" r="r" b="b"/>
              <a:pathLst>
                <a:path w="6925564" h="5076264">
                  <a:moveTo>
                    <a:pt x="0" y="0"/>
                  </a:moveTo>
                  <a:lnTo>
                    <a:pt x="6925565" y="0"/>
                  </a:lnTo>
                  <a:lnTo>
                    <a:pt x="6925565" y="5076264"/>
                  </a:lnTo>
                  <a:lnTo>
                    <a:pt x="0" y="5076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1161" b="-116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32149" y="2395772"/>
            <a:ext cx="6338866" cy="4159210"/>
            <a:chOff x="0" y="0"/>
            <a:chExt cx="8451822" cy="5545613"/>
          </a:xfrm>
        </p:grpSpPr>
        <p:grpSp>
          <p:nvGrpSpPr>
            <p:cNvPr id="10" name="Group 10"/>
            <p:cNvGrpSpPr/>
            <p:nvPr/>
          </p:nvGrpSpPr>
          <p:grpSpPr>
            <a:xfrm rot="187349">
              <a:off x="133023" y="219152"/>
              <a:ext cx="8185775" cy="5107310"/>
              <a:chOff x="0" y="0"/>
              <a:chExt cx="2227174" cy="138959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227174" cy="1389590"/>
              </a:xfrm>
              <a:custGeom>
                <a:avLst/>
                <a:gdLst/>
                <a:ahLst/>
                <a:cxnLst/>
                <a:rect l="l" t="t" r="r" b="b"/>
                <a:pathLst>
                  <a:path w="2227174" h="1389590">
                    <a:moveTo>
                      <a:pt x="0" y="0"/>
                    </a:moveTo>
                    <a:lnTo>
                      <a:pt x="2227174" y="0"/>
                    </a:lnTo>
                    <a:lnTo>
                      <a:pt x="2227174" y="1389590"/>
                    </a:lnTo>
                    <a:lnTo>
                      <a:pt x="0" y="1389590"/>
                    </a:lnTo>
                    <a:close/>
                  </a:path>
                </a:pathLst>
              </a:custGeom>
              <a:solidFill>
                <a:srgbClr val="0447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2227174" cy="1437215"/>
              </a:xfrm>
              <a:prstGeom prst="rect">
                <a:avLst/>
              </a:prstGeom>
            </p:spPr>
            <p:txBody>
              <a:bodyPr lIns="36881" tIns="36881" rIns="36881" bIns="36881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13" name="Freeform 13"/>
            <p:cNvSpPr/>
            <p:nvPr/>
          </p:nvSpPr>
          <p:spPr>
            <a:xfrm rot="207168">
              <a:off x="430535" y="577738"/>
              <a:ext cx="7590753" cy="4466701"/>
            </a:xfrm>
            <a:custGeom>
              <a:avLst/>
              <a:gdLst/>
              <a:ahLst/>
              <a:cxnLst/>
              <a:rect l="l" t="t" r="r" b="b"/>
              <a:pathLst>
                <a:path w="7590753" h="4466701">
                  <a:moveTo>
                    <a:pt x="0" y="0"/>
                  </a:moveTo>
                  <a:lnTo>
                    <a:pt x="7590752" y="0"/>
                  </a:lnTo>
                  <a:lnTo>
                    <a:pt x="7590752" y="4466701"/>
                  </a:lnTo>
                  <a:lnTo>
                    <a:pt x="0" y="4466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-2745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409684" y="4345222"/>
            <a:ext cx="7131753" cy="4419519"/>
            <a:chOff x="0" y="0"/>
            <a:chExt cx="9509004" cy="5892692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9509004" cy="5892692"/>
              <a:chOff x="0" y="0"/>
              <a:chExt cx="1917390" cy="118819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17390" cy="1188199"/>
              </a:xfrm>
              <a:custGeom>
                <a:avLst/>
                <a:gdLst/>
                <a:ahLst/>
                <a:cxnLst/>
                <a:rect l="l" t="t" r="r" b="b"/>
                <a:pathLst>
                  <a:path w="1917390" h="1188199">
                    <a:moveTo>
                      <a:pt x="0" y="0"/>
                    </a:moveTo>
                    <a:lnTo>
                      <a:pt x="1917390" y="0"/>
                    </a:lnTo>
                    <a:lnTo>
                      <a:pt x="1917390" y="1188199"/>
                    </a:lnTo>
                    <a:lnTo>
                      <a:pt x="0" y="1188199"/>
                    </a:lnTo>
                    <a:close/>
                  </a:path>
                </a:pathLst>
              </a:custGeom>
              <a:solidFill>
                <a:srgbClr val="044737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917390" cy="1235824"/>
              </a:xfrm>
              <a:prstGeom prst="rect">
                <a:avLst/>
              </a:prstGeom>
            </p:spPr>
            <p:txBody>
              <a:bodyPr lIns="49765" tIns="49765" rIns="49765" bIns="49765" rtlCol="0" anchor="ctr"/>
              <a:lstStyle/>
              <a:p>
                <a:pPr algn="ctr">
                  <a:lnSpc>
                    <a:spcPts val="3360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329095" y="443000"/>
              <a:ext cx="8850814" cy="5006692"/>
            </a:xfrm>
            <a:custGeom>
              <a:avLst/>
              <a:gdLst/>
              <a:ahLst/>
              <a:cxnLst/>
              <a:rect l="l" t="t" r="r" b="b"/>
              <a:pathLst>
                <a:path w="8850814" h="5006692">
                  <a:moveTo>
                    <a:pt x="0" y="0"/>
                  </a:moveTo>
                  <a:lnTo>
                    <a:pt x="8850814" y="0"/>
                  </a:lnTo>
                  <a:lnTo>
                    <a:pt x="8850814" y="5006692"/>
                  </a:lnTo>
                  <a:lnTo>
                    <a:pt x="0" y="50066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" name="TextBox 19"/>
          <p:cNvSpPr txBox="1"/>
          <p:nvPr/>
        </p:nvSpPr>
        <p:spPr>
          <a:xfrm rot="165731">
            <a:off x="528272" y="6419664"/>
            <a:ext cx="4781929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Y Guarani ydy’r grŵp mwyaf o Bobloedd Frodorol yn America Ladin </a:t>
            </a:r>
          </a:p>
        </p:txBody>
      </p:sp>
      <p:sp>
        <p:nvSpPr>
          <p:cNvPr id="20" name="TextBox 20"/>
          <p:cNvSpPr txBox="1"/>
          <p:nvPr/>
        </p:nvSpPr>
        <p:spPr>
          <a:xfrm rot="232306">
            <a:off x="12093359" y="2482615"/>
            <a:ext cx="6035356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Mae eu coedwig yn cael ei datgoedwigo. Maen nhw’n ymladd dros hawliau eu tiroedd.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27293" y="8889007"/>
            <a:ext cx="11413699" cy="1099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1"/>
              </a:lnSpc>
            </a:pPr>
            <a:r>
              <a:rPr lang="en-US" sz="3201">
                <a:solidFill>
                  <a:srgbClr val="044737"/>
                </a:solidFill>
                <a:latin typeface="Tahoma"/>
                <a:ea typeface="Tahoma"/>
                <a:cs typeface="Tahoma"/>
                <a:sym typeface="Tahoma"/>
              </a:rPr>
              <a:t>Maen nhw’n byw yng Nghoedwig yr Iwerydd ym Mrasil.  Yn anffodus, dim ond 7% o’r goedwig yma sydd ar ôl erbyn hyn.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47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364683" y="-1490330"/>
            <a:ext cx="17558634" cy="3825860"/>
          </a:xfrm>
          <a:custGeom>
            <a:avLst/>
            <a:gdLst/>
            <a:ahLst/>
            <a:cxnLst/>
            <a:rect l="l" t="t" r="r" b="b"/>
            <a:pathLst>
              <a:path w="17558634" h="3825860">
                <a:moveTo>
                  <a:pt x="0" y="0"/>
                </a:moveTo>
                <a:lnTo>
                  <a:pt x="17558634" y="0"/>
                </a:lnTo>
                <a:lnTo>
                  <a:pt x="17558634" y="3825860"/>
                </a:lnTo>
                <a:lnTo>
                  <a:pt x="0" y="382586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3431" b="-23431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3129384" y="3174330"/>
            <a:ext cx="4894738" cy="4827435"/>
            <a:chOff x="0" y="0"/>
            <a:chExt cx="6526317" cy="64365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26317" cy="6436580"/>
            </a:xfrm>
            <a:custGeom>
              <a:avLst/>
              <a:gdLst/>
              <a:ahLst/>
              <a:cxnLst/>
              <a:rect l="l" t="t" r="r" b="b"/>
              <a:pathLst>
                <a:path w="6526317" h="6436580">
                  <a:moveTo>
                    <a:pt x="0" y="0"/>
                  </a:moveTo>
                  <a:lnTo>
                    <a:pt x="6526317" y="0"/>
                  </a:lnTo>
                  <a:lnTo>
                    <a:pt x="6526317" y="6436580"/>
                  </a:lnTo>
                  <a:lnTo>
                    <a:pt x="0" y="64365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2071797" y="1956991"/>
              <a:ext cx="2488980" cy="2488980"/>
            </a:xfrm>
            <a:custGeom>
              <a:avLst/>
              <a:gdLst/>
              <a:ahLst/>
              <a:cxnLst/>
              <a:rect l="l" t="t" r="r" b="b"/>
              <a:pathLst>
                <a:path w="2488980" h="2488980">
                  <a:moveTo>
                    <a:pt x="0" y="0"/>
                  </a:moveTo>
                  <a:lnTo>
                    <a:pt x="2488980" y="0"/>
                  </a:lnTo>
                  <a:lnTo>
                    <a:pt x="2488980" y="2488980"/>
                  </a:lnTo>
                  <a:lnTo>
                    <a:pt x="0" y="2488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65488" y="8783732"/>
            <a:ext cx="17369625" cy="96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75"/>
              </a:lnSpc>
            </a:pPr>
            <a:r>
              <a:rPr lang="en-US" sz="3399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Byddant yn cymryd rhan mewn gweithdai rhyngweithiol a fydd yn eu cyfarparu gyda'r sgiliau a'r wybodaeth i gymryd camau i weithredu yn eu hysgolion a’u cymunedau.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5488" y="2641013"/>
            <a:ext cx="12663896" cy="5826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6"/>
              </a:lnSpc>
            </a:pPr>
            <a:r>
              <a:rPr lang="en-US" sz="34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Eleni, bydd y Guarani yn mynychu ein COP Ieunctid. </a:t>
            </a:r>
            <a:r>
              <a:rPr lang="en-US" sz="3400">
                <a:solidFill>
                  <a:srgbClr val="D4AE36"/>
                </a:solidFill>
                <a:latin typeface="Tahoma"/>
                <a:ea typeface="Tahoma"/>
                <a:cs typeface="Tahoma"/>
                <a:sym typeface="Tahoma"/>
              </a:rPr>
              <a:t>Bydd ein thema 'gyda'i gilydd ar gyfer yfory'</a:t>
            </a:r>
            <a:r>
              <a:rPr lang="en-US" sz="3400">
                <a:solidFill>
                  <a:srgbClr val="A37546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34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yn galluogi dysgwyr i ddod at ei gilydd i ddychmygu 'yfory' gwell i bawb, gan ganolbwyntio ar y Guarani. </a:t>
            </a:r>
          </a:p>
          <a:p>
            <a:pPr algn="l">
              <a:lnSpc>
                <a:spcPts val="3876"/>
              </a:lnSpc>
            </a:pPr>
            <a:endParaRPr lang="en-US" sz="3400">
              <a:solidFill>
                <a:srgbClr val="FEE7CE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l">
              <a:lnSpc>
                <a:spcPts val="3876"/>
              </a:lnSpc>
            </a:pPr>
            <a:r>
              <a:rPr lang="en-US" sz="34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Bydd gan bobl ifanc sy'n mynychu y cyfle i gyflawni’r canlynol: </a:t>
            </a:r>
          </a:p>
          <a:p>
            <a:pPr marL="734061" lvl="1" indent="-367031" algn="l">
              <a:lnSpc>
                <a:spcPts val="3876"/>
              </a:lnSpc>
              <a:buFont typeface="Arial"/>
              <a:buChar char="•"/>
            </a:pPr>
            <a:r>
              <a:rPr lang="en-US" sz="34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Anfon cwestiynau at y Guarani am eu ffordd o fyw a'r heriau maen nhw'n eu hwynebu.</a:t>
            </a:r>
          </a:p>
          <a:p>
            <a:pPr marL="734061" lvl="1" indent="-367031" algn="l">
              <a:lnSpc>
                <a:spcPts val="3876"/>
              </a:lnSpc>
              <a:buFont typeface="Arial"/>
              <a:buChar char="•"/>
            </a:pPr>
            <a:r>
              <a:rPr lang="en-US" sz="34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Cyfarfod gydag aelodau o'r Senedd </a:t>
            </a:r>
          </a:p>
          <a:p>
            <a:pPr marL="734061" lvl="1" indent="-367031" algn="l">
              <a:lnSpc>
                <a:spcPts val="3876"/>
              </a:lnSpc>
              <a:buFont typeface="Arial"/>
              <a:buChar char="•"/>
            </a:pPr>
            <a:r>
              <a:rPr lang="en-US" sz="34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Cymryd rhan mewn trafodaethau allweddol gyda rhanddeiliaid </a:t>
            </a:r>
          </a:p>
          <a:p>
            <a:pPr marL="734061" lvl="1" indent="-367031" algn="l">
              <a:lnSpc>
                <a:spcPts val="3876"/>
              </a:lnSpc>
              <a:buFont typeface="Arial"/>
              <a:buChar char="•"/>
            </a:pPr>
            <a:r>
              <a:rPr lang="en-US" sz="3400">
                <a:solidFill>
                  <a:srgbClr val="FEE7CE"/>
                </a:solidFill>
                <a:latin typeface="Tahoma"/>
                <a:ea typeface="Tahoma"/>
                <a:cs typeface="Tahoma"/>
                <a:sym typeface="Tahoma"/>
              </a:rPr>
              <a:t>Cael eu hysbrydoli gan siaradwyr sy'n cymryd camau i fynd i'r afael â datgoedwigo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424" y="517850"/>
            <a:ext cx="16411876" cy="705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2"/>
              </a:lnSpc>
              <a:spcBef>
                <a:spcPct val="0"/>
              </a:spcBef>
            </a:pPr>
            <a:r>
              <a:rPr lang="en-US" sz="5272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Cymru a’r Guarani; </a:t>
            </a:r>
            <a:r>
              <a:rPr lang="en-US" sz="5272" b="1">
                <a:solidFill>
                  <a:srgbClr val="D4AE36"/>
                </a:solidFill>
                <a:latin typeface="Tahoma Bold"/>
                <a:ea typeface="Tahoma Bold"/>
                <a:cs typeface="Tahoma Bold"/>
                <a:sym typeface="Tahoma Bold"/>
              </a:rPr>
              <a:t>Gyda’i gilydd ar gyfer yfory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80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8293" y="-424131"/>
            <a:ext cx="18744587" cy="12488581"/>
          </a:xfrm>
          <a:custGeom>
            <a:avLst/>
            <a:gdLst/>
            <a:ahLst/>
            <a:cxnLst/>
            <a:rect l="l" t="t" r="r" b="b"/>
            <a:pathLst>
              <a:path w="18744587" h="12488581">
                <a:moveTo>
                  <a:pt x="0" y="0"/>
                </a:moveTo>
                <a:lnTo>
                  <a:pt x="18744586" y="0"/>
                </a:lnTo>
                <a:lnTo>
                  <a:pt x="18744586" y="12488581"/>
                </a:lnTo>
                <a:lnTo>
                  <a:pt x="0" y="1248858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 rot="102870">
            <a:off x="1330084" y="587583"/>
            <a:ext cx="15796367" cy="9116878"/>
            <a:chOff x="0" y="0"/>
            <a:chExt cx="3383424" cy="19527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3424" cy="1952744"/>
            </a:xfrm>
            <a:custGeom>
              <a:avLst/>
              <a:gdLst/>
              <a:ahLst/>
              <a:cxnLst/>
              <a:rect l="l" t="t" r="r" b="b"/>
              <a:pathLst>
                <a:path w="3383424" h="1952744">
                  <a:moveTo>
                    <a:pt x="0" y="0"/>
                  </a:moveTo>
                  <a:lnTo>
                    <a:pt x="3383424" y="0"/>
                  </a:lnTo>
                  <a:lnTo>
                    <a:pt x="3383424" y="1952744"/>
                  </a:lnTo>
                  <a:lnTo>
                    <a:pt x="0" y="1952744"/>
                  </a:lnTo>
                  <a:close/>
                </a:path>
              </a:pathLst>
            </a:custGeom>
            <a:solidFill>
              <a:srgbClr val="04473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383424" cy="2000369"/>
            </a:xfrm>
            <a:prstGeom prst="rect">
              <a:avLst/>
            </a:prstGeom>
          </p:spPr>
          <p:txBody>
            <a:bodyPr lIns="62465" tIns="62465" rIns="62465" bIns="62465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102870">
            <a:off x="1602939" y="1016123"/>
            <a:ext cx="15250657" cy="8317384"/>
            <a:chOff x="0" y="0"/>
            <a:chExt cx="3266538" cy="17815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66539" cy="1781501"/>
            </a:xfrm>
            <a:custGeom>
              <a:avLst/>
              <a:gdLst/>
              <a:ahLst/>
              <a:cxnLst/>
              <a:rect l="l" t="t" r="r" b="b"/>
              <a:pathLst>
                <a:path w="3266539" h="1781501">
                  <a:moveTo>
                    <a:pt x="0" y="0"/>
                  </a:moveTo>
                  <a:lnTo>
                    <a:pt x="3266539" y="0"/>
                  </a:lnTo>
                  <a:lnTo>
                    <a:pt x="3266539" y="1781501"/>
                  </a:lnTo>
                  <a:lnTo>
                    <a:pt x="0" y="1781501"/>
                  </a:lnTo>
                  <a:close/>
                </a:path>
              </a:pathLst>
            </a:custGeom>
            <a:solidFill>
              <a:srgbClr val="FEE7C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3266538" cy="1829126"/>
            </a:xfrm>
            <a:prstGeom prst="rect">
              <a:avLst/>
            </a:prstGeom>
          </p:spPr>
          <p:txBody>
            <a:bodyPr lIns="62465" tIns="62465" rIns="62465" bIns="62465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 rot="95350">
            <a:off x="1064587" y="1142751"/>
            <a:ext cx="16563444" cy="2817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4"/>
              </a:lnSpc>
            </a:pPr>
            <a:r>
              <a:rPr lang="en-US" sz="6324" b="1">
                <a:solidFill>
                  <a:srgbClr val="5F5131"/>
                </a:solidFill>
                <a:latin typeface="Tahoma Bold"/>
                <a:ea typeface="Tahoma Bold"/>
                <a:cs typeface="Tahoma Bold"/>
                <a:sym typeface="Tahoma Bold"/>
              </a:rPr>
              <a:t>Gwiriad dysgu</a:t>
            </a:r>
          </a:p>
          <a:p>
            <a:pPr algn="ctr">
              <a:lnSpc>
                <a:spcPts val="6324"/>
              </a:lnSpc>
            </a:pPr>
            <a:endParaRPr lang="en-US" sz="6324" b="1">
              <a:solidFill>
                <a:srgbClr val="5F5131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algn="just">
              <a:lnSpc>
                <a:spcPts val="4799"/>
              </a:lnSpc>
            </a:pPr>
            <a:endParaRPr lang="en-US" sz="6324" b="1">
              <a:solidFill>
                <a:srgbClr val="5F5131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algn="just">
              <a:lnSpc>
                <a:spcPts val="4799"/>
              </a:lnSpc>
            </a:pPr>
            <a:endParaRPr lang="en-US" sz="6324" b="1">
              <a:solidFill>
                <a:srgbClr val="5F5131"/>
              </a:solidFill>
              <a:latin typeface="Tahoma Bold"/>
              <a:ea typeface="Tahoma Bold"/>
              <a:cs typeface="Tahoma Bold"/>
              <a:sym typeface="Tahoma Bold"/>
            </a:endParaRPr>
          </a:p>
        </p:txBody>
      </p:sp>
      <p:sp>
        <p:nvSpPr>
          <p:cNvPr id="10" name="TextBox 10"/>
          <p:cNvSpPr txBox="1"/>
          <p:nvPr/>
        </p:nvSpPr>
        <p:spPr>
          <a:xfrm rot="117499">
            <a:off x="1882960" y="2280606"/>
            <a:ext cx="14032982" cy="6612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4083" lvl="1" indent="-392041" algn="l">
              <a:lnSpc>
                <a:spcPts val="3994"/>
              </a:lnSpc>
              <a:buFont typeface="Arial"/>
              <a:buChar char="•"/>
            </a:pPr>
            <a:r>
              <a:rPr lang="en-US" sz="3631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Beth yw COP?</a:t>
            </a:r>
          </a:p>
          <a:p>
            <a:pPr algn="l">
              <a:lnSpc>
                <a:spcPts val="3994"/>
              </a:lnSpc>
            </a:pPr>
            <a:endParaRPr lang="en-US" sz="3631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marL="784083" lvl="1" indent="-392041" algn="l">
              <a:lnSpc>
                <a:spcPts val="3994"/>
              </a:lnSpc>
              <a:buFont typeface="Arial"/>
              <a:buChar char="•"/>
            </a:pPr>
            <a:r>
              <a:rPr lang="en-US" sz="3631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Ble mae COP31 yn cael ei chynnal a pam?</a:t>
            </a:r>
          </a:p>
          <a:p>
            <a:pPr algn="l">
              <a:lnSpc>
                <a:spcPts val="3994"/>
              </a:lnSpc>
            </a:pPr>
            <a:endParaRPr lang="en-US" sz="3631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marL="784083" lvl="1" indent="-392041" algn="l">
              <a:lnSpc>
                <a:spcPts val="3994"/>
              </a:lnSpc>
              <a:buFont typeface="Arial"/>
              <a:buChar char="•"/>
            </a:pPr>
            <a:r>
              <a:rPr lang="en-US" sz="3631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Beth ydy Cytundeb Paris?</a:t>
            </a:r>
          </a:p>
          <a:p>
            <a:pPr algn="l">
              <a:lnSpc>
                <a:spcPts val="3994"/>
              </a:lnSpc>
            </a:pPr>
            <a:endParaRPr lang="en-US" sz="3631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marL="784083" lvl="1" indent="-392041" algn="l">
              <a:lnSpc>
                <a:spcPts val="3994"/>
              </a:lnSpc>
              <a:buFont typeface="Arial"/>
              <a:buChar char="•"/>
            </a:pPr>
            <a:r>
              <a:rPr lang="en-US" sz="3631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Beth ydy’r prif thema sydd yn cael ei drafod?</a:t>
            </a:r>
          </a:p>
          <a:p>
            <a:pPr algn="l">
              <a:lnSpc>
                <a:spcPts val="3994"/>
              </a:lnSpc>
            </a:pPr>
            <a:endParaRPr lang="en-US" sz="3631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marL="784083" lvl="1" indent="-392041" algn="l">
              <a:lnSpc>
                <a:spcPts val="3994"/>
              </a:lnSpc>
              <a:buFont typeface="Arial"/>
              <a:buChar char="•"/>
            </a:pPr>
            <a:r>
              <a:rPr lang="en-US" sz="3631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Faint o wledydd sydd yn cymryd rhan?</a:t>
            </a:r>
          </a:p>
          <a:p>
            <a:pPr algn="l">
              <a:lnSpc>
                <a:spcPts val="3994"/>
              </a:lnSpc>
            </a:pPr>
            <a:endParaRPr lang="en-US" sz="3631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  <a:p>
            <a:pPr marL="784083" lvl="1" indent="-392041" algn="l">
              <a:lnSpc>
                <a:spcPts val="3994"/>
              </a:lnSpc>
              <a:buFont typeface="Arial"/>
              <a:buChar char="•"/>
            </a:pPr>
            <a:r>
              <a:rPr lang="en-US" sz="3631" b="1">
                <a:solidFill>
                  <a:srgbClr val="044737"/>
                </a:solidFill>
                <a:latin typeface="Tahoma Bold"/>
                <a:ea typeface="Tahoma Bold"/>
                <a:cs typeface="Tahoma Bold"/>
                <a:sym typeface="Tahoma Bold"/>
              </a:rPr>
              <a:t>Pa Bobloedd Frodorol sydd yn mynychu’r COP Ieuenctid? O ble maen nhw’n dod? </a:t>
            </a:r>
          </a:p>
          <a:p>
            <a:pPr algn="l">
              <a:lnSpc>
                <a:spcPts val="4684"/>
              </a:lnSpc>
            </a:pPr>
            <a:endParaRPr lang="en-US" sz="3631" b="1">
              <a:solidFill>
                <a:srgbClr val="044737"/>
              </a:solidFill>
              <a:latin typeface="Tahoma Bold"/>
              <a:ea typeface="Tahoma Bold"/>
              <a:cs typeface="Tahoma Bold"/>
              <a:sym typeface="Tahoma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1876</Words>
  <Application>Microsoft Office PowerPoint</Application>
  <PresentationFormat>Custom</PresentationFormat>
  <Paragraphs>178</Paragraphs>
  <Slides>20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Impact</vt:lpstr>
      <vt:lpstr>Tahoma</vt:lpstr>
      <vt:lpstr>Tahoma Bold</vt:lpstr>
      <vt:lpstr>Calibri</vt:lpstr>
      <vt:lpstr>Charcoal Font 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COP31- Cymraeg</dc:title>
  <dc:creator>alison</dc:creator>
  <cp:lastModifiedBy>size</cp:lastModifiedBy>
  <cp:revision>2</cp:revision>
  <dcterms:created xsi:type="dcterms:W3CDTF">2006-08-16T00:00:00Z</dcterms:created>
  <dcterms:modified xsi:type="dcterms:W3CDTF">2026-10-08T13:57:53Z</dcterms:modified>
  <dc:identifier>DAGz30eH2sM</dc:identifier>
</cp:coreProperties>
</file>