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10287000" cx="18288000"/>
  <p:notesSz cx="6858000" cy="9144000"/>
  <p:embeddedFontLst>
    <p:embeddedFont>
      <p:font typeface="Tahoma"/>
      <p:bold r:id="rId1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12" roundtripDataSignature="AMtx7mhU8WqG6cqwo3lqotBoh2SBmzqh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Tahoma-bold.fntdata"/><Relationship Id="rId10" Type="http://schemas.openxmlformats.org/officeDocument/2006/relationships/slide" Target="slides/slide5.xml"/><Relationship Id="rId12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7" name="Google Shape;87;p1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Dosbarthwch dim ond y lluniau i ddechrau i annog trafodaethau a chwestiynau.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3" name="Google Shape;113;p2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Cyn y wers, bydd angen i chi argraffu’r pecyn adnoddau.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Dosbarthwch dim ond y lluniau i ddechrau i annog trafodaethau a chwestiynau.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:notes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3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4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5:notes"/>
          <p:cNvSpPr/>
          <p:nvPr>
            <p:ph idx="2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1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1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png"/><Relationship Id="rId4" Type="http://schemas.openxmlformats.org/officeDocument/2006/relationships/image" Target="../media/image6.png"/><Relationship Id="rId10" Type="http://schemas.openxmlformats.org/officeDocument/2006/relationships/image" Target="../media/image7.png"/><Relationship Id="rId9" Type="http://schemas.openxmlformats.org/officeDocument/2006/relationships/image" Target="../media/image1.png"/><Relationship Id="rId5" Type="http://schemas.openxmlformats.org/officeDocument/2006/relationships/image" Target="../media/image24.png"/><Relationship Id="rId6" Type="http://schemas.openxmlformats.org/officeDocument/2006/relationships/image" Target="../media/image41.png"/><Relationship Id="rId7" Type="http://schemas.openxmlformats.org/officeDocument/2006/relationships/image" Target="../media/image4.png"/><Relationship Id="rId8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5" Type="http://schemas.openxmlformats.org/officeDocument/2006/relationships/image" Target="../media/image19.png"/><Relationship Id="rId14" Type="http://schemas.openxmlformats.org/officeDocument/2006/relationships/image" Target="../media/image15.png"/><Relationship Id="rId16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41.png"/><Relationship Id="rId8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15.png"/><Relationship Id="rId13" Type="http://schemas.openxmlformats.org/officeDocument/2006/relationships/image" Target="../media/image29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5" Type="http://schemas.openxmlformats.org/officeDocument/2006/relationships/image" Target="../media/image14.png"/><Relationship Id="rId1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44.png"/><Relationship Id="rId7" Type="http://schemas.openxmlformats.org/officeDocument/2006/relationships/image" Target="../media/image26.pn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Relationship Id="rId4" Type="http://schemas.openxmlformats.org/officeDocument/2006/relationships/image" Target="../media/image37.png"/><Relationship Id="rId5" Type="http://schemas.openxmlformats.org/officeDocument/2006/relationships/image" Target="../media/image13.png"/><Relationship Id="rId6" Type="http://schemas.openxmlformats.org/officeDocument/2006/relationships/image" Target="../media/image38.png"/><Relationship Id="rId7" Type="http://schemas.openxmlformats.org/officeDocument/2006/relationships/image" Target="../media/image3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mailto:education@sizeofwales.org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D02C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/>
          <p:nvPr/>
        </p:nvSpPr>
        <p:spPr>
          <a:xfrm>
            <a:off x="1" y="9436407"/>
            <a:ext cx="18288000" cy="955368"/>
          </a:xfrm>
          <a:custGeom>
            <a:rect b="b" l="l" r="r" t="t"/>
            <a:pathLst>
              <a:path extrusionOk="0" h="955368" w="20676955">
                <a:moveTo>
                  <a:pt x="0" y="0"/>
                </a:moveTo>
                <a:lnTo>
                  <a:pt x="20676955" y="0"/>
                </a:lnTo>
                <a:lnTo>
                  <a:pt x="20676955" y="955368"/>
                </a:lnTo>
                <a:lnTo>
                  <a:pt x="0" y="955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452" l="0" r="0" t="-102710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554186" y="9495024"/>
            <a:ext cx="1987410" cy="791976"/>
          </a:xfrm>
          <a:custGeom>
            <a:rect b="b" l="l" r="r" t="t"/>
            <a:pathLst>
              <a:path extrusionOk="0" h="791976" w="1987410">
                <a:moveTo>
                  <a:pt x="0" y="0"/>
                </a:moveTo>
                <a:lnTo>
                  <a:pt x="1987411" y="0"/>
                </a:lnTo>
                <a:lnTo>
                  <a:pt x="1987411" y="791976"/>
                </a:lnTo>
                <a:lnTo>
                  <a:pt x="0" y="791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28186" l="-7516" r="-609740" t="-136940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3149202" y="9495024"/>
            <a:ext cx="765596" cy="791976"/>
          </a:xfrm>
          <a:custGeom>
            <a:rect b="b" l="l" r="r" t="t"/>
            <a:pathLst>
              <a:path extrusionOk="0" h="791976" w="765596">
                <a:moveTo>
                  <a:pt x="0" y="0"/>
                </a:moveTo>
                <a:lnTo>
                  <a:pt x="765595" y="0"/>
                </a:lnTo>
                <a:lnTo>
                  <a:pt x="765595" y="791976"/>
                </a:lnTo>
                <a:lnTo>
                  <a:pt x="0" y="791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86436" l="-730136" r="-1028946" t="-39431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4671495" y="9495024"/>
            <a:ext cx="1840313" cy="733358"/>
          </a:xfrm>
          <a:custGeom>
            <a:rect b="b" l="l" r="r" t="t"/>
            <a:pathLst>
              <a:path extrusionOk="0" h="733358" w="1840313">
                <a:moveTo>
                  <a:pt x="0" y="0"/>
                </a:moveTo>
                <a:lnTo>
                  <a:pt x="1840313" y="0"/>
                </a:lnTo>
                <a:lnTo>
                  <a:pt x="1840313" y="733358"/>
                </a:lnTo>
                <a:lnTo>
                  <a:pt x="0" y="733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28186" l="-7516" r="-609740" t="-136940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7470486" y="9258300"/>
            <a:ext cx="786436" cy="970082"/>
          </a:xfrm>
          <a:custGeom>
            <a:rect b="b" l="l" r="r" t="t"/>
            <a:pathLst>
              <a:path extrusionOk="0" h="970082" w="786436">
                <a:moveTo>
                  <a:pt x="0" y="0"/>
                </a:moveTo>
                <a:lnTo>
                  <a:pt x="786435" y="0"/>
                </a:lnTo>
                <a:lnTo>
                  <a:pt x="786435" y="970082"/>
                </a:lnTo>
                <a:lnTo>
                  <a:pt x="0" y="970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24071" l="-730136" r="-1028946" t="-31453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9009396" y="9495024"/>
            <a:ext cx="1840313" cy="733358"/>
          </a:xfrm>
          <a:custGeom>
            <a:rect b="b" l="l" r="r" t="t"/>
            <a:pathLst>
              <a:path extrusionOk="0" h="733358" w="1840313">
                <a:moveTo>
                  <a:pt x="0" y="0"/>
                </a:moveTo>
                <a:lnTo>
                  <a:pt x="1840313" y="0"/>
                </a:lnTo>
                <a:lnTo>
                  <a:pt x="1840313" y="733358"/>
                </a:lnTo>
                <a:lnTo>
                  <a:pt x="0" y="733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28186" l="-7516" r="-609740" t="-136940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11759355" y="9376662"/>
            <a:ext cx="786436" cy="970082"/>
          </a:xfrm>
          <a:custGeom>
            <a:rect b="b" l="l" r="r" t="t"/>
            <a:pathLst>
              <a:path extrusionOk="0" h="970082" w="786436">
                <a:moveTo>
                  <a:pt x="0" y="0"/>
                </a:moveTo>
                <a:lnTo>
                  <a:pt x="786436" y="0"/>
                </a:lnTo>
                <a:lnTo>
                  <a:pt x="786436" y="970082"/>
                </a:lnTo>
                <a:lnTo>
                  <a:pt x="0" y="970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24071" l="-730136" r="-1028946" t="-31453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13298266" y="9495024"/>
            <a:ext cx="1840313" cy="733358"/>
          </a:xfrm>
          <a:custGeom>
            <a:rect b="b" l="l" r="r" t="t"/>
            <a:pathLst>
              <a:path extrusionOk="0" h="733358" w="1840313">
                <a:moveTo>
                  <a:pt x="0" y="0"/>
                </a:moveTo>
                <a:lnTo>
                  <a:pt x="1840313" y="0"/>
                </a:lnTo>
                <a:lnTo>
                  <a:pt x="1840313" y="733358"/>
                </a:lnTo>
                <a:lnTo>
                  <a:pt x="0" y="733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28186" l="-7516" r="-609740" t="-136940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16299632" y="9316918"/>
            <a:ext cx="786436" cy="970082"/>
          </a:xfrm>
          <a:custGeom>
            <a:rect b="b" l="l" r="r" t="t"/>
            <a:pathLst>
              <a:path extrusionOk="0" h="970082" w="786436">
                <a:moveTo>
                  <a:pt x="0" y="0"/>
                </a:moveTo>
                <a:lnTo>
                  <a:pt x="786436" y="0"/>
                </a:lnTo>
                <a:lnTo>
                  <a:pt x="786436" y="970082"/>
                </a:lnTo>
                <a:lnTo>
                  <a:pt x="0" y="970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24071" l="-730136" r="-1028946" t="-31453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-1" y="3535448"/>
            <a:ext cx="18393273" cy="1837348"/>
          </a:xfrm>
          <a:custGeom>
            <a:rect b="b" l="l" r="r" t="t"/>
            <a:pathLst>
              <a:path extrusionOk="0" h="1837348" w="19165575">
                <a:moveTo>
                  <a:pt x="0" y="0"/>
                </a:moveTo>
                <a:lnTo>
                  <a:pt x="19165576" y="0"/>
                </a:lnTo>
                <a:lnTo>
                  <a:pt x="19165576" y="1837347"/>
                </a:lnTo>
                <a:lnTo>
                  <a:pt x="0" y="1837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20729" r="-20727" t="-67833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3440637" y="2490605"/>
            <a:ext cx="11111294" cy="4388961"/>
          </a:xfrm>
          <a:custGeom>
            <a:rect b="b" l="l" r="r" t="t"/>
            <a:pathLst>
              <a:path extrusionOk="0" h="4388961" w="11111294">
                <a:moveTo>
                  <a:pt x="0" y="0"/>
                </a:moveTo>
                <a:lnTo>
                  <a:pt x="11111294" y="0"/>
                </a:lnTo>
                <a:lnTo>
                  <a:pt x="11111294" y="4388961"/>
                </a:lnTo>
                <a:lnTo>
                  <a:pt x="0" y="4388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 txBox="1"/>
          <p:nvPr/>
        </p:nvSpPr>
        <p:spPr>
          <a:xfrm>
            <a:off x="4296093" y="3768309"/>
            <a:ext cx="8936233" cy="1980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49">
                <a:solidFill>
                  <a:srgbClr val="044737"/>
                </a:solidFill>
                <a:latin typeface="Tahoma"/>
                <a:ea typeface="Tahoma"/>
                <a:cs typeface="Tahoma"/>
                <a:sym typeface="Tahoma"/>
              </a:rPr>
              <a:t>Anfonwch neges yn uniongyrchol at Bobl y Guarani ym Mrasil! </a:t>
            </a:r>
            <a:endParaRPr/>
          </a:p>
        </p:txBody>
      </p:sp>
      <p:sp>
        <p:nvSpPr>
          <p:cNvPr id="104" name="Google Shape;104;p1"/>
          <p:cNvSpPr/>
          <p:nvPr/>
        </p:nvSpPr>
        <p:spPr>
          <a:xfrm rot="3751537">
            <a:off x="2251961" y="760981"/>
            <a:ext cx="3325673" cy="4102276"/>
          </a:xfrm>
          <a:custGeom>
            <a:rect b="b" l="l" r="r" t="t"/>
            <a:pathLst>
              <a:path extrusionOk="0" h="4102276" w="3325673">
                <a:moveTo>
                  <a:pt x="0" y="0"/>
                </a:moveTo>
                <a:lnTo>
                  <a:pt x="3325673" y="0"/>
                </a:lnTo>
                <a:lnTo>
                  <a:pt x="3325673" y="4102276"/>
                </a:lnTo>
                <a:lnTo>
                  <a:pt x="0" y="41022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24071" l="-730136" r="-1028946" t="-31453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12504206" y="4253786"/>
            <a:ext cx="3710843" cy="4577390"/>
          </a:xfrm>
          <a:custGeom>
            <a:rect b="b" l="l" r="r" t="t"/>
            <a:pathLst>
              <a:path extrusionOk="0" h="4577390" w="3710843">
                <a:moveTo>
                  <a:pt x="0" y="0"/>
                </a:moveTo>
                <a:lnTo>
                  <a:pt x="3710843" y="0"/>
                </a:lnTo>
                <a:lnTo>
                  <a:pt x="3710843" y="4577390"/>
                </a:lnTo>
                <a:lnTo>
                  <a:pt x="0" y="457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24071" l="-730136" r="-1028946" t="-31453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 flipH="1">
            <a:off x="-152401" y="3480992"/>
            <a:ext cx="1515018" cy="1891804"/>
          </a:xfrm>
          <a:custGeom>
            <a:rect b="b" l="l" r="r" t="t"/>
            <a:pathLst>
              <a:path extrusionOk="0" h="1891804" w="4269840">
                <a:moveTo>
                  <a:pt x="4269839" y="0"/>
                </a:moveTo>
                <a:lnTo>
                  <a:pt x="0" y="0"/>
                </a:lnTo>
                <a:lnTo>
                  <a:pt x="0" y="1891803"/>
                </a:lnTo>
                <a:lnTo>
                  <a:pt x="4269839" y="1891803"/>
                </a:lnTo>
                <a:lnTo>
                  <a:pt x="4269839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455555" l="-43255" r="-10287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 flipH="1">
            <a:off x="14391582" y="3535448"/>
            <a:ext cx="4001690" cy="1837348"/>
          </a:xfrm>
          <a:custGeom>
            <a:rect b="b" l="l" r="r" t="t"/>
            <a:pathLst>
              <a:path extrusionOk="0" h="1837348" w="4001692">
                <a:moveTo>
                  <a:pt x="4001692" y="0"/>
                </a:moveTo>
                <a:lnTo>
                  <a:pt x="0" y="0"/>
                </a:lnTo>
                <a:lnTo>
                  <a:pt x="0" y="1837347"/>
                </a:lnTo>
                <a:lnTo>
                  <a:pt x="4001692" y="1837347"/>
                </a:lnTo>
                <a:lnTo>
                  <a:pt x="4001692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430616" l="-38435" r="-105181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0" y="128417"/>
            <a:ext cx="2186306" cy="1548558"/>
          </a:xfrm>
          <a:custGeom>
            <a:rect b="b" l="l" r="r" t="t"/>
            <a:pathLst>
              <a:path extrusionOk="0" h="1548558" w="2186306">
                <a:moveTo>
                  <a:pt x="0" y="0"/>
                </a:moveTo>
                <a:lnTo>
                  <a:pt x="2186306" y="0"/>
                </a:lnTo>
                <a:lnTo>
                  <a:pt x="2186306" y="1548558"/>
                </a:lnTo>
                <a:lnTo>
                  <a:pt x="0" y="1548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343592" y="481731"/>
            <a:ext cx="2536867" cy="790711"/>
          </a:xfrm>
          <a:custGeom>
            <a:rect b="b" l="l" r="r" t="t"/>
            <a:pathLst>
              <a:path extrusionOk="0" h="790711" w="2536867">
                <a:moveTo>
                  <a:pt x="0" y="0"/>
                </a:moveTo>
                <a:lnTo>
                  <a:pt x="2536867" y="0"/>
                </a:lnTo>
                <a:lnTo>
                  <a:pt x="2536867" y="790711"/>
                </a:lnTo>
                <a:lnTo>
                  <a:pt x="0" y="7907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-323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D02C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/>
          <p:nvPr/>
        </p:nvSpPr>
        <p:spPr>
          <a:xfrm>
            <a:off x="-772302" y="9436407"/>
            <a:ext cx="19165575" cy="955368"/>
          </a:xfrm>
          <a:custGeom>
            <a:rect b="b" l="l" r="r" t="t"/>
            <a:pathLst>
              <a:path extrusionOk="0" h="955368" w="19165575">
                <a:moveTo>
                  <a:pt x="0" y="0"/>
                </a:moveTo>
                <a:lnTo>
                  <a:pt x="19165576" y="0"/>
                </a:lnTo>
                <a:lnTo>
                  <a:pt x="19165576" y="955368"/>
                </a:lnTo>
                <a:lnTo>
                  <a:pt x="0" y="955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722" l="0" r="0" t="-94825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2113547" y="9488794"/>
            <a:ext cx="1974191" cy="850593"/>
          </a:xfrm>
          <a:custGeom>
            <a:rect b="b" l="l" r="r" t="t"/>
            <a:pathLst>
              <a:path extrusionOk="0" h="850593" w="1974191">
                <a:moveTo>
                  <a:pt x="0" y="0"/>
                </a:moveTo>
                <a:lnTo>
                  <a:pt x="1974191" y="0"/>
                </a:lnTo>
                <a:lnTo>
                  <a:pt x="1974191" y="850594"/>
                </a:lnTo>
                <a:lnTo>
                  <a:pt x="0" y="8505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57980" l="-227567" r="-1050792" t="-120990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4600464" y="9052650"/>
            <a:ext cx="1344403" cy="1722882"/>
          </a:xfrm>
          <a:custGeom>
            <a:rect b="b" l="l" r="r" t="t"/>
            <a:pathLst>
              <a:path extrusionOk="0" h="1722882" w="1344403">
                <a:moveTo>
                  <a:pt x="0" y="0"/>
                </a:moveTo>
                <a:lnTo>
                  <a:pt x="1344403" y="0"/>
                </a:lnTo>
                <a:lnTo>
                  <a:pt x="1344403" y="1722882"/>
                </a:lnTo>
                <a:lnTo>
                  <a:pt x="0" y="17228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992" l="-83960" r="-840945" t="-27498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6500313" y="9488794"/>
            <a:ext cx="1974191" cy="850593"/>
          </a:xfrm>
          <a:custGeom>
            <a:rect b="b" l="l" r="r" t="t"/>
            <a:pathLst>
              <a:path extrusionOk="0" h="850593" w="1974191">
                <a:moveTo>
                  <a:pt x="0" y="0"/>
                </a:moveTo>
                <a:lnTo>
                  <a:pt x="1974191" y="0"/>
                </a:lnTo>
                <a:lnTo>
                  <a:pt x="1974191" y="850594"/>
                </a:lnTo>
                <a:lnTo>
                  <a:pt x="0" y="8505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57980" l="-227567" r="-1050792" t="-120990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7959531" y="1614477"/>
            <a:ext cx="10009769" cy="7643823"/>
          </a:xfrm>
          <a:custGeom>
            <a:rect b="b" l="l" r="r" t="t"/>
            <a:pathLst>
              <a:path extrusionOk="0" h="7643823" w="10009769">
                <a:moveTo>
                  <a:pt x="0" y="0"/>
                </a:moveTo>
                <a:lnTo>
                  <a:pt x="10009769" y="0"/>
                </a:lnTo>
                <a:lnTo>
                  <a:pt x="10009769" y="7643823"/>
                </a:lnTo>
                <a:lnTo>
                  <a:pt x="0" y="7643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-533400" y="38901"/>
            <a:ext cx="19165575" cy="1837348"/>
          </a:xfrm>
          <a:custGeom>
            <a:rect b="b" l="l" r="r" t="t"/>
            <a:pathLst>
              <a:path extrusionOk="0" h="1837348" w="19165575">
                <a:moveTo>
                  <a:pt x="0" y="0"/>
                </a:moveTo>
                <a:lnTo>
                  <a:pt x="19165576" y="0"/>
                </a:lnTo>
                <a:lnTo>
                  <a:pt x="19165576" y="1837348"/>
                </a:lnTo>
                <a:lnTo>
                  <a:pt x="0" y="1837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20729" r="-20727" t="-67833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/>
          <p:nvPr/>
        </p:nvSpPr>
        <p:spPr>
          <a:xfrm flipH="1">
            <a:off x="-2907221" y="0"/>
            <a:ext cx="4269840" cy="1891804"/>
          </a:xfrm>
          <a:custGeom>
            <a:rect b="b" l="l" r="r" t="t"/>
            <a:pathLst>
              <a:path extrusionOk="0" h="1891804" w="4269840">
                <a:moveTo>
                  <a:pt x="4269839" y="0"/>
                </a:moveTo>
                <a:lnTo>
                  <a:pt x="0" y="0"/>
                </a:lnTo>
                <a:lnTo>
                  <a:pt x="0" y="1891804"/>
                </a:lnTo>
                <a:lnTo>
                  <a:pt x="4269839" y="1891804"/>
                </a:lnTo>
                <a:lnTo>
                  <a:pt x="4269839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455555" l="-43255" r="-10287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2189481" y="496133"/>
            <a:ext cx="11734520" cy="1090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99">
                <a:solidFill>
                  <a:srgbClr val="044737"/>
                </a:solidFill>
                <a:latin typeface="Arial"/>
                <a:ea typeface="Arial"/>
                <a:cs typeface="Arial"/>
                <a:sym typeface="Arial"/>
              </a:rPr>
              <a:t>Cyflwyniad – Tasg Celf! </a:t>
            </a:r>
            <a:endParaRPr/>
          </a:p>
        </p:txBody>
      </p:sp>
      <p:sp>
        <p:nvSpPr>
          <p:cNvPr id="126" name="Google Shape;126;p2"/>
          <p:cNvSpPr/>
          <p:nvPr/>
        </p:nvSpPr>
        <p:spPr>
          <a:xfrm flipH="1">
            <a:off x="14391582" y="54456"/>
            <a:ext cx="4001692" cy="1837348"/>
          </a:xfrm>
          <a:custGeom>
            <a:rect b="b" l="l" r="r" t="t"/>
            <a:pathLst>
              <a:path extrusionOk="0" h="1837348" w="4001692">
                <a:moveTo>
                  <a:pt x="4001692" y="0"/>
                </a:moveTo>
                <a:lnTo>
                  <a:pt x="0" y="0"/>
                </a:lnTo>
                <a:lnTo>
                  <a:pt x="0" y="1837348"/>
                </a:lnTo>
                <a:lnTo>
                  <a:pt x="4001692" y="1837348"/>
                </a:lnTo>
                <a:lnTo>
                  <a:pt x="4001692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430616" l="-38435" r="-105181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-138897" y="2349036"/>
            <a:ext cx="7939977" cy="6982738"/>
          </a:xfrm>
          <a:custGeom>
            <a:rect b="b" l="l" r="r" t="t"/>
            <a:pathLst>
              <a:path extrusionOk="0" h="6507576" w="8226849">
                <a:moveTo>
                  <a:pt x="0" y="0"/>
                </a:moveTo>
                <a:lnTo>
                  <a:pt x="8226848" y="0"/>
                </a:lnTo>
                <a:lnTo>
                  <a:pt x="8226848" y="6507576"/>
                </a:lnTo>
                <a:lnTo>
                  <a:pt x="0" y="6507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97000"/>
            </a:blip>
            <a:stretch>
              <a:fillRect b="0" l="-3414" r="-5479" t="-3198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"/>
          <p:cNvSpPr/>
          <p:nvPr/>
        </p:nvSpPr>
        <p:spPr>
          <a:xfrm>
            <a:off x="273583" y="9052650"/>
            <a:ext cx="1344403" cy="1722882"/>
          </a:xfrm>
          <a:custGeom>
            <a:rect b="b" l="l" r="r" t="t"/>
            <a:pathLst>
              <a:path extrusionOk="0" h="1722882" w="1344403">
                <a:moveTo>
                  <a:pt x="0" y="0"/>
                </a:moveTo>
                <a:lnTo>
                  <a:pt x="1344402" y="0"/>
                </a:lnTo>
                <a:lnTo>
                  <a:pt x="1344402" y="1722882"/>
                </a:lnTo>
                <a:lnTo>
                  <a:pt x="0" y="17228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992" l="-83960" r="-840945" t="-27498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/>
          <p:nvPr/>
        </p:nvSpPr>
        <p:spPr>
          <a:xfrm>
            <a:off x="10644197" y="9488794"/>
            <a:ext cx="1974191" cy="850593"/>
          </a:xfrm>
          <a:custGeom>
            <a:rect b="b" l="l" r="r" t="t"/>
            <a:pathLst>
              <a:path extrusionOk="0" h="850593" w="1974191">
                <a:moveTo>
                  <a:pt x="0" y="0"/>
                </a:moveTo>
                <a:lnTo>
                  <a:pt x="1974191" y="0"/>
                </a:lnTo>
                <a:lnTo>
                  <a:pt x="1974191" y="850594"/>
                </a:lnTo>
                <a:lnTo>
                  <a:pt x="0" y="8505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57980" l="-227567" r="-1050792" t="-120990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13131115" y="9052650"/>
            <a:ext cx="1344403" cy="1722882"/>
          </a:xfrm>
          <a:custGeom>
            <a:rect b="b" l="l" r="r" t="t"/>
            <a:pathLst>
              <a:path extrusionOk="0" h="1722882" w="1344403">
                <a:moveTo>
                  <a:pt x="0" y="0"/>
                </a:moveTo>
                <a:lnTo>
                  <a:pt x="1344402" y="0"/>
                </a:lnTo>
                <a:lnTo>
                  <a:pt x="1344402" y="1722882"/>
                </a:lnTo>
                <a:lnTo>
                  <a:pt x="0" y="17228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992" l="-83960" r="-840945" t="-27498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/>
          <p:nvPr/>
        </p:nvSpPr>
        <p:spPr>
          <a:xfrm>
            <a:off x="15030963" y="9488794"/>
            <a:ext cx="1974191" cy="850593"/>
          </a:xfrm>
          <a:custGeom>
            <a:rect b="b" l="l" r="r" t="t"/>
            <a:pathLst>
              <a:path extrusionOk="0" h="850593" w="1974191">
                <a:moveTo>
                  <a:pt x="0" y="0"/>
                </a:moveTo>
                <a:lnTo>
                  <a:pt x="1974191" y="0"/>
                </a:lnTo>
                <a:lnTo>
                  <a:pt x="1974191" y="850594"/>
                </a:lnTo>
                <a:lnTo>
                  <a:pt x="0" y="8505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57980" l="-227567" r="-1050792" t="-120990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/>
          <p:nvPr/>
        </p:nvSpPr>
        <p:spPr>
          <a:xfrm>
            <a:off x="9299794" y="9052650"/>
            <a:ext cx="1344403" cy="1722882"/>
          </a:xfrm>
          <a:custGeom>
            <a:rect b="b" l="l" r="r" t="t"/>
            <a:pathLst>
              <a:path extrusionOk="0" h="1722882" w="1344403">
                <a:moveTo>
                  <a:pt x="0" y="0"/>
                </a:moveTo>
                <a:lnTo>
                  <a:pt x="1344403" y="0"/>
                </a:lnTo>
                <a:lnTo>
                  <a:pt x="1344403" y="1722882"/>
                </a:lnTo>
                <a:lnTo>
                  <a:pt x="0" y="17228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992" l="-83960" r="-840945" t="-27498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"/>
          <p:cNvSpPr/>
          <p:nvPr/>
        </p:nvSpPr>
        <p:spPr>
          <a:xfrm rot="-1802302">
            <a:off x="11809570" y="5361939"/>
            <a:ext cx="1617637" cy="2418896"/>
          </a:xfrm>
          <a:custGeom>
            <a:rect b="b" l="l" r="r" t="t"/>
            <a:pathLst>
              <a:path extrusionOk="0" h="2418896" w="1617637">
                <a:moveTo>
                  <a:pt x="0" y="0"/>
                </a:moveTo>
                <a:lnTo>
                  <a:pt x="1617636" y="0"/>
                </a:lnTo>
                <a:lnTo>
                  <a:pt x="1617636" y="2418896"/>
                </a:lnTo>
                <a:lnTo>
                  <a:pt x="0" y="2418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"/>
          <p:cNvSpPr/>
          <p:nvPr/>
        </p:nvSpPr>
        <p:spPr>
          <a:xfrm rot="-1048707">
            <a:off x="15814997" y="4458460"/>
            <a:ext cx="844924" cy="907301"/>
          </a:xfrm>
          <a:custGeom>
            <a:rect b="b" l="l" r="r" t="t"/>
            <a:pathLst>
              <a:path extrusionOk="0" h="907301" w="844924">
                <a:moveTo>
                  <a:pt x="0" y="0"/>
                </a:moveTo>
                <a:lnTo>
                  <a:pt x="844925" y="0"/>
                </a:lnTo>
                <a:lnTo>
                  <a:pt x="844925" y="907302"/>
                </a:lnTo>
                <a:lnTo>
                  <a:pt x="0" y="907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"/>
          <p:cNvSpPr/>
          <p:nvPr/>
        </p:nvSpPr>
        <p:spPr>
          <a:xfrm rot="948765">
            <a:off x="8295533" y="5261261"/>
            <a:ext cx="1029906" cy="1192366"/>
          </a:xfrm>
          <a:custGeom>
            <a:rect b="b" l="l" r="r" t="t"/>
            <a:pathLst>
              <a:path extrusionOk="0" h="1192366" w="1029906">
                <a:moveTo>
                  <a:pt x="0" y="0"/>
                </a:moveTo>
                <a:lnTo>
                  <a:pt x="1029906" y="0"/>
                </a:lnTo>
                <a:lnTo>
                  <a:pt x="1029906" y="1192366"/>
                </a:lnTo>
                <a:lnTo>
                  <a:pt x="0" y="1192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"/>
          <p:cNvSpPr/>
          <p:nvPr/>
        </p:nvSpPr>
        <p:spPr>
          <a:xfrm rot="-1720593">
            <a:off x="10530795" y="6842812"/>
            <a:ext cx="842731" cy="1042016"/>
          </a:xfrm>
          <a:custGeom>
            <a:rect b="b" l="l" r="r" t="t"/>
            <a:pathLst>
              <a:path extrusionOk="0" h="1042016" w="842731">
                <a:moveTo>
                  <a:pt x="0" y="0"/>
                </a:moveTo>
                <a:lnTo>
                  <a:pt x="842731" y="0"/>
                </a:lnTo>
                <a:lnTo>
                  <a:pt x="842731" y="1042016"/>
                </a:lnTo>
                <a:lnTo>
                  <a:pt x="0" y="1042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"/>
          <p:cNvSpPr/>
          <p:nvPr/>
        </p:nvSpPr>
        <p:spPr>
          <a:xfrm rot="-3880652">
            <a:off x="14728863" y="5119444"/>
            <a:ext cx="604200" cy="1190543"/>
          </a:xfrm>
          <a:custGeom>
            <a:rect b="b" l="l" r="r" t="t"/>
            <a:pathLst>
              <a:path extrusionOk="0" h="1190543" w="604200">
                <a:moveTo>
                  <a:pt x="0" y="0"/>
                </a:moveTo>
                <a:lnTo>
                  <a:pt x="604200" y="0"/>
                </a:lnTo>
                <a:lnTo>
                  <a:pt x="604200" y="1190543"/>
                </a:lnTo>
                <a:lnTo>
                  <a:pt x="0" y="1190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"/>
          <p:cNvSpPr/>
          <p:nvPr/>
        </p:nvSpPr>
        <p:spPr>
          <a:xfrm rot="-385471">
            <a:off x="9427442" y="6287954"/>
            <a:ext cx="861116" cy="833130"/>
          </a:xfrm>
          <a:custGeom>
            <a:rect b="b" l="l" r="r" t="t"/>
            <a:pathLst>
              <a:path extrusionOk="0" h="833130" w="861116">
                <a:moveTo>
                  <a:pt x="0" y="0"/>
                </a:moveTo>
                <a:lnTo>
                  <a:pt x="861116" y="0"/>
                </a:lnTo>
                <a:lnTo>
                  <a:pt x="861116" y="833130"/>
                </a:lnTo>
                <a:lnTo>
                  <a:pt x="0" y="833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"/>
          <p:cNvSpPr txBox="1"/>
          <p:nvPr/>
        </p:nvSpPr>
        <p:spPr>
          <a:xfrm>
            <a:off x="273583" y="2305491"/>
            <a:ext cx="6567630" cy="60165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1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59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Gadewch i ni anfon darn o gelf at y Guarani</a:t>
            </a:r>
            <a:endParaRPr b="1" sz="3359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08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63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55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Rydyn ni eisiau i bob un ohonoch dynnu llun a fydd yn cael ei ychwanegu at liain bwrdd.</a:t>
            </a:r>
            <a:br>
              <a:rPr b="1" lang="en-GB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br>
              <a:rPr b="1" lang="en-GB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1" lang="en-GB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Bydd hynny’n neges gan fwy na 200 o blant ysgol yng Nghymru!</a:t>
            </a: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0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Byddwn ni'n rhoi eich holl luniau ar liain bwrdd.</a:t>
            </a:r>
            <a:br>
              <a:rPr b="1"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br>
              <a:rPr b="1"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1" lang="en-GB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Bydd Barbara, o Maint Cymru, yn arddangos eich gwaith celf hyfryd yn y gynhadledd COP30 ym Mrasil!</a:t>
            </a:r>
            <a:endParaRPr/>
          </a:p>
          <a:p>
            <a:pPr indent="0" lvl="0" marL="0" marR="0" rtl="0" algn="ctr">
              <a:lnSpc>
                <a:spcPct val="1252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82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0" name="Google Shape;140;p2"/>
          <p:cNvSpPr txBox="1"/>
          <p:nvPr/>
        </p:nvSpPr>
        <p:spPr>
          <a:xfrm rot="-968463">
            <a:off x="12902160" y="6349241"/>
            <a:ext cx="1334573" cy="398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Croeso</a:t>
            </a:r>
            <a:endParaRPr/>
          </a:p>
        </p:txBody>
      </p:sp>
      <p:sp>
        <p:nvSpPr>
          <p:cNvPr id="141" name="Google Shape;141;p2"/>
          <p:cNvSpPr txBox="1"/>
          <p:nvPr/>
        </p:nvSpPr>
        <p:spPr>
          <a:xfrm rot="-3099666">
            <a:off x="16573336" y="4273228"/>
            <a:ext cx="1334573" cy="398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helo!</a:t>
            </a:r>
            <a:endParaRPr/>
          </a:p>
        </p:txBody>
      </p:sp>
      <p:sp>
        <p:nvSpPr>
          <p:cNvPr id="142" name="Google Shape;142;p2"/>
          <p:cNvSpPr/>
          <p:nvPr/>
        </p:nvSpPr>
        <p:spPr>
          <a:xfrm rot="901510">
            <a:off x="13899159" y="5443934"/>
            <a:ext cx="733336" cy="1050351"/>
          </a:xfrm>
          <a:custGeom>
            <a:rect b="b" l="l" r="r" t="t"/>
            <a:pathLst>
              <a:path extrusionOk="0" h="1050351" w="733336">
                <a:moveTo>
                  <a:pt x="0" y="0"/>
                </a:moveTo>
                <a:lnTo>
                  <a:pt x="733337" y="0"/>
                </a:lnTo>
                <a:lnTo>
                  <a:pt x="733337" y="1050352"/>
                </a:lnTo>
                <a:lnTo>
                  <a:pt x="0" y="1050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D02C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/>
          <p:nvPr/>
        </p:nvSpPr>
        <p:spPr>
          <a:xfrm>
            <a:off x="11623122" y="4273704"/>
            <a:ext cx="6213793" cy="6252873"/>
          </a:xfrm>
          <a:custGeom>
            <a:rect b="b" l="l" r="r" t="t"/>
            <a:pathLst>
              <a:path extrusionOk="0" h="6252873" w="6213793">
                <a:moveTo>
                  <a:pt x="0" y="0"/>
                </a:moveTo>
                <a:lnTo>
                  <a:pt x="6213793" y="0"/>
                </a:lnTo>
                <a:lnTo>
                  <a:pt x="6213793" y="6252873"/>
                </a:lnTo>
                <a:lnTo>
                  <a:pt x="0" y="6252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"/>
          <p:cNvSpPr/>
          <p:nvPr/>
        </p:nvSpPr>
        <p:spPr>
          <a:xfrm rot="705588">
            <a:off x="15766079" y="5186120"/>
            <a:ext cx="2103350" cy="2258631"/>
          </a:xfrm>
          <a:custGeom>
            <a:rect b="b" l="l" r="r" t="t"/>
            <a:pathLst>
              <a:path extrusionOk="0" h="2258631" w="2103350">
                <a:moveTo>
                  <a:pt x="0" y="0"/>
                </a:moveTo>
                <a:lnTo>
                  <a:pt x="2103351" y="0"/>
                </a:lnTo>
                <a:lnTo>
                  <a:pt x="2103351" y="2258631"/>
                </a:lnTo>
                <a:lnTo>
                  <a:pt x="0" y="22586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"/>
          <p:cNvSpPr/>
          <p:nvPr/>
        </p:nvSpPr>
        <p:spPr>
          <a:xfrm>
            <a:off x="5129512" y="-939004"/>
            <a:ext cx="7672088" cy="2315576"/>
          </a:xfrm>
          <a:custGeom>
            <a:rect b="b" l="l" r="r" t="t"/>
            <a:pathLst>
              <a:path extrusionOk="0" h="2315576" w="7672088">
                <a:moveTo>
                  <a:pt x="0" y="0"/>
                </a:moveTo>
                <a:lnTo>
                  <a:pt x="7672088" y="0"/>
                </a:lnTo>
                <a:lnTo>
                  <a:pt x="7672088" y="2315576"/>
                </a:lnTo>
                <a:lnTo>
                  <a:pt x="0" y="2315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0" y="1530593"/>
            <a:ext cx="7982895" cy="1573085"/>
          </a:xfrm>
          <a:custGeom>
            <a:rect b="b" l="l" r="r" t="t"/>
            <a:pathLst>
              <a:path extrusionOk="0" h="1573085" w="7982895">
                <a:moveTo>
                  <a:pt x="0" y="0"/>
                </a:moveTo>
                <a:lnTo>
                  <a:pt x="7982895" y="0"/>
                </a:lnTo>
                <a:lnTo>
                  <a:pt x="7982895" y="1573084"/>
                </a:lnTo>
                <a:lnTo>
                  <a:pt x="0" y="15730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86000"/>
            </a:blip>
            <a:stretch>
              <a:fillRect b="-342086" l="0" r="-2883" t="-5846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3"/>
          <p:cNvSpPr/>
          <p:nvPr/>
        </p:nvSpPr>
        <p:spPr>
          <a:xfrm rot="-830643">
            <a:off x="13944926" y="5147341"/>
            <a:ext cx="1455751" cy="2347985"/>
          </a:xfrm>
          <a:custGeom>
            <a:rect b="b" l="l" r="r" t="t"/>
            <a:pathLst>
              <a:path extrusionOk="0" h="2347985" w="1455751">
                <a:moveTo>
                  <a:pt x="0" y="0"/>
                </a:moveTo>
                <a:lnTo>
                  <a:pt x="1455751" y="0"/>
                </a:lnTo>
                <a:lnTo>
                  <a:pt x="1455751" y="2347985"/>
                </a:lnTo>
                <a:lnTo>
                  <a:pt x="0" y="23479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"/>
          <p:cNvSpPr/>
          <p:nvPr/>
        </p:nvSpPr>
        <p:spPr>
          <a:xfrm rot="948765">
            <a:off x="13437183" y="7963527"/>
            <a:ext cx="1862287" cy="2156048"/>
          </a:xfrm>
          <a:custGeom>
            <a:rect b="b" l="l" r="r" t="t"/>
            <a:pathLst>
              <a:path extrusionOk="0" h="2156048" w="1862287">
                <a:moveTo>
                  <a:pt x="0" y="0"/>
                </a:moveTo>
                <a:lnTo>
                  <a:pt x="1862287" y="0"/>
                </a:lnTo>
                <a:lnTo>
                  <a:pt x="1862287" y="2156048"/>
                </a:lnTo>
                <a:lnTo>
                  <a:pt x="0" y="21560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"/>
          <p:cNvSpPr/>
          <p:nvPr/>
        </p:nvSpPr>
        <p:spPr>
          <a:xfrm rot="901510">
            <a:off x="15420761" y="7587837"/>
            <a:ext cx="1785236" cy="2556978"/>
          </a:xfrm>
          <a:custGeom>
            <a:rect b="b" l="l" r="r" t="t"/>
            <a:pathLst>
              <a:path extrusionOk="0" h="2556978" w="1785236">
                <a:moveTo>
                  <a:pt x="0" y="0"/>
                </a:moveTo>
                <a:lnTo>
                  <a:pt x="1785236" y="0"/>
                </a:lnTo>
                <a:lnTo>
                  <a:pt x="1785236" y="2556978"/>
                </a:lnTo>
                <a:lnTo>
                  <a:pt x="0" y="2556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"/>
          <p:cNvSpPr/>
          <p:nvPr/>
        </p:nvSpPr>
        <p:spPr>
          <a:xfrm>
            <a:off x="1372450" y="3611937"/>
            <a:ext cx="8057503" cy="6454531"/>
          </a:xfrm>
          <a:custGeom>
            <a:rect b="b" l="l" r="r" t="t"/>
            <a:pathLst>
              <a:path extrusionOk="0" h="6454531" w="8057503">
                <a:moveTo>
                  <a:pt x="0" y="0"/>
                </a:moveTo>
                <a:lnTo>
                  <a:pt x="8057503" y="0"/>
                </a:lnTo>
                <a:lnTo>
                  <a:pt x="8057503" y="6454531"/>
                </a:lnTo>
                <a:lnTo>
                  <a:pt x="0" y="64545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86000"/>
            </a:blip>
            <a:stretch>
              <a:fillRect b="-14544" l="0" r="-1932" t="-745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3"/>
          <p:cNvSpPr/>
          <p:nvPr/>
        </p:nvSpPr>
        <p:spPr>
          <a:xfrm>
            <a:off x="8718290" y="6539317"/>
            <a:ext cx="2023535" cy="3987260"/>
          </a:xfrm>
          <a:custGeom>
            <a:rect b="b" l="l" r="r" t="t"/>
            <a:pathLst>
              <a:path extrusionOk="0" h="3987260" w="2023535">
                <a:moveTo>
                  <a:pt x="0" y="0"/>
                </a:moveTo>
                <a:lnTo>
                  <a:pt x="2023534" y="0"/>
                </a:lnTo>
                <a:lnTo>
                  <a:pt x="2023534" y="3987260"/>
                </a:lnTo>
                <a:lnTo>
                  <a:pt x="0" y="3987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"/>
          <p:cNvSpPr/>
          <p:nvPr/>
        </p:nvSpPr>
        <p:spPr>
          <a:xfrm>
            <a:off x="10049965" y="2319975"/>
            <a:ext cx="3447897" cy="3141896"/>
          </a:xfrm>
          <a:custGeom>
            <a:rect b="b" l="l" r="r" t="t"/>
            <a:pathLst>
              <a:path extrusionOk="0" h="3141896" w="3447897">
                <a:moveTo>
                  <a:pt x="0" y="0"/>
                </a:moveTo>
                <a:lnTo>
                  <a:pt x="3447897" y="0"/>
                </a:lnTo>
                <a:lnTo>
                  <a:pt x="3447897" y="3141896"/>
                </a:lnTo>
                <a:lnTo>
                  <a:pt x="0" y="3141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"/>
          <p:cNvSpPr/>
          <p:nvPr/>
        </p:nvSpPr>
        <p:spPr>
          <a:xfrm>
            <a:off x="13153980" y="475671"/>
            <a:ext cx="4923540" cy="3136266"/>
          </a:xfrm>
          <a:custGeom>
            <a:rect b="b" l="l" r="r" t="t"/>
            <a:pathLst>
              <a:path extrusionOk="0" h="2720587" w="4352940">
                <a:moveTo>
                  <a:pt x="0" y="0"/>
                </a:moveTo>
                <a:lnTo>
                  <a:pt x="4352940" y="0"/>
                </a:lnTo>
                <a:lnTo>
                  <a:pt x="4352940" y="2720587"/>
                </a:lnTo>
                <a:lnTo>
                  <a:pt x="0" y="2720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"/>
          <p:cNvSpPr/>
          <p:nvPr/>
        </p:nvSpPr>
        <p:spPr>
          <a:xfrm rot="1859567">
            <a:off x="17001491" y="-9832"/>
            <a:ext cx="1670847" cy="1491231"/>
          </a:xfrm>
          <a:custGeom>
            <a:rect b="b" l="l" r="r" t="t"/>
            <a:pathLst>
              <a:path extrusionOk="0" h="1491231" w="1670847">
                <a:moveTo>
                  <a:pt x="0" y="0"/>
                </a:moveTo>
                <a:lnTo>
                  <a:pt x="1670847" y="0"/>
                </a:lnTo>
                <a:lnTo>
                  <a:pt x="1670847" y="1491231"/>
                </a:lnTo>
                <a:lnTo>
                  <a:pt x="0" y="1491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"/>
          <p:cNvSpPr/>
          <p:nvPr/>
        </p:nvSpPr>
        <p:spPr>
          <a:xfrm rot="-668554">
            <a:off x="10869736" y="5654872"/>
            <a:ext cx="2810319" cy="2718983"/>
          </a:xfrm>
          <a:custGeom>
            <a:rect b="b" l="l" r="r" t="t"/>
            <a:pathLst>
              <a:path extrusionOk="0" h="2718983" w="2810319">
                <a:moveTo>
                  <a:pt x="0" y="0"/>
                </a:moveTo>
                <a:lnTo>
                  <a:pt x="2810319" y="0"/>
                </a:lnTo>
                <a:lnTo>
                  <a:pt x="2810319" y="2718984"/>
                </a:lnTo>
                <a:lnTo>
                  <a:pt x="0" y="27189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"/>
          <p:cNvSpPr txBox="1"/>
          <p:nvPr/>
        </p:nvSpPr>
        <p:spPr>
          <a:xfrm>
            <a:off x="1015018" y="1706006"/>
            <a:ext cx="6830582" cy="1423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Gallwch greu llun fel dosbarth/ grŵp/unigolyn</a:t>
            </a:r>
            <a:endParaRPr b="1" sz="2899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13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99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1" name="Google Shape;161;p3"/>
          <p:cNvSpPr txBox="1"/>
          <p:nvPr/>
        </p:nvSpPr>
        <p:spPr>
          <a:xfrm>
            <a:off x="5882805" y="113351"/>
            <a:ext cx="6522389" cy="8512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2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Beth i’w wneud...</a:t>
            </a:r>
            <a:endParaRPr/>
          </a:p>
        </p:txBody>
      </p:sp>
      <p:sp>
        <p:nvSpPr>
          <p:cNvPr id="162" name="Google Shape;162;p3"/>
          <p:cNvSpPr txBox="1"/>
          <p:nvPr/>
        </p:nvSpPr>
        <p:spPr>
          <a:xfrm>
            <a:off x="13819938" y="1289428"/>
            <a:ext cx="3613200" cy="21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Y dyddiad cau i anfon eich gwaith atom ni:</a:t>
            </a:r>
            <a:endParaRPr/>
          </a:p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Dydd Mercher, </a:t>
            </a:r>
            <a:r>
              <a:rPr b="1" lang="en-GB" sz="2899">
                <a:latin typeface="Tahoma"/>
                <a:ea typeface="Tahoma"/>
                <a:cs typeface="Tahoma"/>
                <a:sym typeface="Tahoma"/>
              </a:rPr>
              <a:t>15</a:t>
            </a:r>
            <a:r>
              <a:rPr b="1" lang="en-GB" sz="28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Hydref</a:t>
            </a:r>
            <a:endParaRPr/>
          </a:p>
        </p:txBody>
      </p:sp>
      <p:sp>
        <p:nvSpPr>
          <p:cNvPr id="163" name="Google Shape;163;p3"/>
          <p:cNvSpPr txBox="1"/>
          <p:nvPr/>
        </p:nvSpPr>
        <p:spPr>
          <a:xfrm>
            <a:off x="2436097" y="3938548"/>
            <a:ext cx="6282193" cy="6104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Beth i’w wneud? Dyma ychydig o awgrymiadau gennym ni:</a:t>
            </a:r>
            <a:endParaRPr/>
          </a:p>
          <a:p>
            <a:pPr indent="0" lvl="0" marL="0" marR="0" rtl="0" algn="l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02260" lvl="1" marL="604519" marR="0" rtl="0" algn="l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Hunanbortread syml (gellir ychwanegu enwau cyntaf, ond dim cyfenwau) </a:t>
            </a:r>
            <a:r>
              <a:rPr b="0" i="0" lang="en-GB" sz="2400" u="sng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defnyddiwch y grid a ddarparir</a:t>
            </a:r>
            <a:endParaRPr b="0" i="0" sz="2400" u="sng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02260" lvl="1" marL="604519" marR="0" rtl="0" algn="l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Printiau dwylo/bysedd o’r dosbarth mewn un llun (rhowch enw'r ysgol ar luniau dosbarth cyfan) uchafswm maint A4 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02260" lvl="1" marL="604519" marR="0" rtl="0" algn="l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Natur Cymru (rhannu gwybodaeth)</a:t>
            </a:r>
            <a:endParaRPr/>
          </a:p>
          <a:p>
            <a:pPr indent="0" lvl="0" marL="0" marR="0" rtl="0" algn="l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02260" lvl="1" marL="604519" marR="0" rtl="0" algn="l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Traddodiadau Cymreig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02260" lvl="1" marL="604519" marR="0" rtl="0" algn="l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Symbolau o obaith neu undod</a:t>
            </a:r>
            <a:endParaRPr b="0" i="0" sz="2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0" y="5491367"/>
            <a:ext cx="2895462" cy="4912773"/>
          </a:xfrm>
          <a:custGeom>
            <a:rect b="b" l="l" r="r" t="t"/>
            <a:pathLst>
              <a:path extrusionOk="0" h="5520988" w="3692161">
                <a:moveTo>
                  <a:pt x="0" y="0"/>
                </a:moveTo>
                <a:lnTo>
                  <a:pt x="3692161" y="0"/>
                </a:lnTo>
                <a:lnTo>
                  <a:pt x="3692161" y="5520988"/>
                </a:lnTo>
                <a:lnTo>
                  <a:pt x="0" y="55209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D02C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/>
          <p:nvPr/>
        </p:nvSpPr>
        <p:spPr>
          <a:xfrm>
            <a:off x="0" y="1028700"/>
            <a:ext cx="9215059" cy="9636663"/>
          </a:xfrm>
          <a:custGeom>
            <a:rect b="b" l="l" r="r" t="t"/>
            <a:pathLst>
              <a:path extrusionOk="0" h="9636663" w="9215059">
                <a:moveTo>
                  <a:pt x="0" y="0"/>
                </a:moveTo>
                <a:lnTo>
                  <a:pt x="9215059" y="0"/>
                </a:lnTo>
                <a:lnTo>
                  <a:pt x="9215059" y="9636663"/>
                </a:lnTo>
                <a:lnTo>
                  <a:pt x="0" y="9636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4"/>
          <p:cNvSpPr/>
          <p:nvPr/>
        </p:nvSpPr>
        <p:spPr>
          <a:xfrm>
            <a:off x="10989068" y="151732"/>
            <a:ext cx="6639051" cy="9983535"/>
          </a:xfrm>
          <a:custGeom>
            <a:rect b="b" l="l" r="r" t="t"/>
            <a:pathLst>
              <a:path extrusionOk="0" h="9983535" w="6639051">
                <a:moveTo>
                  <a:pt x="0" y="0"/>
                </a:moveTo>
                <a:lnTo>
                  <a:pt x="6639051" y="0"/>
                </a:lnTo>
                <a:lnTo>
                  <a:pt x="6639051" y="9983535"/>
                </a:lnTo>
                <a:lnTo>
                  <a:pt x="0" y="99835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4"/>
          <p:cNvSpPr/>
          <p:nvPr/>
        </p:nvSpPr>
        <p:spPr>
          <a:xfrm>
            <a:off x="15926096" y="1679019"/>
            <a:ext cx="1029633" cy="1273116"/>
          </a:xfrm>
          <a:custGeom>
            <a:rect b="b" l="l" r="r" t="t"/>
            <a:pathLst>
              <a:path extrusionOk="0" h="1273116" w="1029633">
                <a:moveTo>
                  <a:pt x="0" y="0"/>
                </a:moveTo>
                <a:lnTo>
                  <a:pt x="1029633" y="0"/>
                </a:lnTo>
                <a:lnTo>
                  <a:pt x="1029633" y="1273117"/>
                </a:lnTo>
                <a:lnTo>
                  <a:pt x="0" y="1273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4"/>
          <p:cNvSpPr/>
          <p:nvPr/>
        </p:nvSpPr>
        <p:spPr>
          <a:xfrm>
            <a:off x="17055961" y="-56993"/>
            <a:ext cx="2448422" cy="2439519"/>
          </a:xfrm>
          <a:custGeom>
            <a:rect b="b" l="l" r="r" t="t"/>
            <a:pathLst>
              <a:path extrusionOk="0" h="2439519" w="2448422">
                <a:moveTo>
                  <a:pt x="0" y="0"/>
                </a:moveTo>
                <a:lnTo>
                  <a:pt x="2448422" y="0"/>
                </a:lnTo>
                <a:lnTo>
                  <a:pt x="2448422" y="2439519"/>
                </a:lnTo>
                <a:lnTo>
                  <a:pt x="0" y="2439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4"/>
          <p:cNvSpPr/>
          <p:nvPr/>
        </p:nvSpPr>
        <p:spPr>
          <a:xfrm flipH="1" rot="-1072324">
            <a:off x="9650302" y="5345266"/>
            <a:ext cx="2535311" cy="2186706"/>
          </a:xfrm>
          <a:custGeom>
            <a:rect b="b" l="l" r="r" t="t"/>
            <a:pathLst>
              <a:path extrusionOk="0" h="2186706" w="2535311">
                <a:moveTo>
                  <a:pt x="2535311" y="0"/>
                </a:moveTo>
                <a:lnTo>
                  <a:pt x="0" y="0"/>
                </a:lnTo>
                <a:lnTo>
                  <a:pt x="0" y="2186706"/>
                </a:lnTo>
                <a:lnTo>
                  <a:pt x="2535311" y="2186706"/>
                </a:lnTo>
                <a:lnTo>
                  <a:pt x="2535311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4"/>
          <p:cNvSpPr txBox="1"/>
          <p:nvPr/>
        </p:nvSpPr>
        <p:spPr>
          <a:xfrm>
            <a:off x="1295400" y="3009900"/>
            <a:ext cx="6270220" cy="68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99" u="sng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Tynnu lluniau ac anfon gwaith</a:t>
            </a:r>
            <a:endParaRPr b="1" sz="2899" u="sng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255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99" u="sng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3996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Mae angen i'r holl ffeiliau fod o ansawdd uchel, felly rydym yn awgrymu</a:t>
            </a:r>
            <a:endParaRPr sz="2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99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0668" lvl="1" marL="561336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99"/>
              <a:buFont typeface="Arial"/>
              <a:buChar char="•"/>
            </a:pPr>
            <a:r>
              <a:rPr b="0" i="0" lang="en-GB" sz="2599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Sganio ar 300dpi </a:t>
            </a:r>
            <a:endParaRPr/>
          </a:p>
          <a:p>
            <a:pPr indent="0" lvl="0" marL="0" marR="0" rtl="0" algn="l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neu </a:t>
            </a:r>
            <a:endParaRPr/>
          </a:p>
          <a:p>
            <a:pPr indent="-280668" lvl="1" marL="561336" marR="0" rtl="0" algn="l">
              <a:lnSpc>
                <a:spcPct val="1399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99"/>
              <a:buFont typeface="Arial"/>
              <a:buChar char="•"/>
            </a:pPr>
            <a:r>
              <a:rPr b="0" i="0" lang="en-GB" sz="2599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Tynnu lluniau mewn ardal gyda golau da, ar gydraniad uchel</a:t>
            </a:r>
            <a:br>
              <a:rPr b="0" i="0" lang="en-GB" sz="2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endParaRPr b="0" i="0" sz="2599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e-bostiwch nhw i </a:t>
            </a:r>
            <a:r>
              <a:rPr b="1" lang="en-GB" sz="2599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education@sizeofwales.org.uk</a:t>
            </a:r>
            <a:endParaRPr/>
          </a:p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99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99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130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99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4"/>
          <p:cNvSpPr txBox="1"/>
          <p:nvPr/>
        </p:nvSpPr>
        <p:spPr>
          <a:xfrm>
            <a:off x="825417" y="737138"/>
            <a:ext cx="9528394" cy="8512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299">
                <a:solidFill>
                  <a:srgbClr val="346030"/>
                </a:solidFill>
                <a:latin typeface="Tahoma"/>
                <a:ea typeface="Tahoma"/>
                <a:cs typeface="Tahoma"/>
                <a:sym typeface="Tahoma"/>
              </a:rPr>
              <a:t>Anfon eich gwaith atom ni</a:t>
            </a:r>
            <a:endParaRPr b="1" sz="5299">
              <a:solidFill>
                <a:srgbClr val="34603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6" name="Google Shape;176;p4"/>
          <p:cNvSpPr txBox="1"/>
          <p:nvPr/>
        </p:nvSpPr>
        <p:spPr>
          <a:xfrm>
            <a:off x="11176981" y="1736931"/>
            <a:ext cx="5263931" cy="8220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Portreadau</a:t>
            </a:r>
            <a:endParaRPr b="1"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5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5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Gwnewch yn siŵr bod y </a:t>
            </a:r>
            <a:r>
              <a:rPr b="1" lang="en-GB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llinellau</a:t>
            </a:r>
            <a:r>
              <a:rPr lang="en-GB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yn </a:t>
            </a:r>
            <a:r>
              <a:rPr b="1" lang="en-GB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bold</a:t>
            </a:r>
            <a:r>
              <a:rPr lang="en-GB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ac yn glir, mae’n well defnyddio pensil i sicrhau bod y llun yn </a:t>
            </a:r>
            <a:r>
              <a:rPr b="1" lang="en-GB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sefyll allan </a:t>
            </a:r>
            <a:r>
              <a:rPr lang="en-GB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ar y darn terfynol. </a:t>
            </a:r>
            <a:endParaRPr/>
          </a:p>
          <a:p>
            <a:pPr indent="0" lvl="0" marL="0" marR="0" rtl="0" algn="ctr">
              <a:lnSpc>
                <a:spcPct val="15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5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Defnyddiwch y grid a ddarparir ar gyfer unrhyw bortreadau a lluniau syml.</a:t>
            </a:r>
            <a:endParaRPr/>
          </a:p>
          <a:p>
            <a:pPr indent="0" lvl="0" marL="0" marR="0" rtl="0" algn="ctr">
              <a:lnSpc>
                <a:spcPct val="15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5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Ysgrifennu</a:t>
            </a:r>
            <a:endParaRPr b="1" sz="24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51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Dylai unrhyw eiriau gael eu hysgrifennu yn Saesneg / Cymraeg a Phortiwgaleg ac/neu yn yr iaith Guarani. Gallai disgyblion ddefnyddio google translate ar gyfer hyn.</a:t>
            </a:r>
            <a:endParaRPr/>
          </a:p>
          <a:p>
            <a:pPr indent="0" lvl="0" marL="0" marR="0" rtl="0" algn="l">
              <a:lnSpc>
                <a:spcPct val="1130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99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1" name="Google Shape;181;p5"/>
          <p:cNvCxnSpPr/>
          <p:nvPr/>
        </p:nvCxnSpPr>
        <p:spPr>
          <a:xfrm>
            <a:off x="-816785" y="5878289"/>
            <a:ext cx="1938941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2" name="Google Shape;182;p5"/>
          <p:cNvCxnSpPr/>
          <p:nvPr/>
        </p:nvCxnSpPr>
        <p:spPr>
          <a:xfrm>
            <a:off x="5821867" y="102870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3" name="Google Shape;183;p5"/>
          <p:cNvCxnSpPr/>
          <p:nvPr/>
        </p:nvCxnSpPr>
        <p:spPr>
          <a:xfrm>
            <a:off x="12410001" y="1009650"/>
            <a:ext cx="0" cy="102870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4" name="Google Shape;184;p5"/>
          <p:cNvCxnSpPr/>
          <p:nvPr/>
        </p:nvCxnSpPr>
        <p:spPr>
          <a:xfrm>
            <a:off x="-550706" y="1009650"/>
            <a:ext cx="18838706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5" name="Google Shape;185;p5"/>
          <p:cNvSpPr txBox="1"/>
          <p:nvPr/>
        </p:nvSpPr>
        <p:spPr>
          <a:xfrm>
            <a:off x="458601" y="-47625"/>
            <a:ext cx="17370798" cy="1599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1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Argraffwch y dudalen hon ar gyfer portreadau, lluniau syml a negeseuon ysgrifenedig, fel y bydd yn haws i chi dynnu llun, ac anfonwch nhw atom ni drwy e-bostio </a:t>
            </a:r>
            <a:r>
              <a:rPr b="1" lang="en-GB" sz="2310" u="sng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education@sizeofwales.org.uk</a:t>
            </a:r>
            <a:r>
              <a:rPr b="1" lang="en-GB" sz="231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b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39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9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cerys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0x01010086B4EBE976569644990052AF3D8264BC</vt:lpwstr>
  </property>
</Properties>
</file>