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1" r:id="rId5"/>
    <p:sldId id="259" r:id="rId6"/>
    <p:sldId id="260" r:id="rId7"/>
    <p:sldId id="263"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Rahman-Daultrey" initials="KR" lastIdx="1" clrIdx="0">
    <p:extLst>
      <p:ext uri="{19B8F6BF-5375-455C-9EA6-DF929625EA0E}">
        <p15:presenceInfo xmlns:p15="http://schemas.microsoft.com/office/powerpoint/2012/main" userId="Kevin Rahman-Daultrey" providerId="None"/>
      </p:ext>
    </p:extLst>
  </p:cmAuthor>
  <p:cmAuthor id="2" name="Elspeth Jones" initials="EJ" lastIdx="6" clrIdx="1">
    <p:extLst>
      <p:ext uri="{19B8F6BF-5375-455C-9EA6-DF929625EA0E}">
        <p15:presenceInfo xmlns:p15="http://schemas.microsoft.com/office/powerpoint/2012/main" userId="S::Elspeth@sizeofwales.onmicrosoft.com::88bc9c6f-f044-4548-8536-b89b10a65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853" autoAdjust="0"/>
  </p:normalViewPr>
  <p:slideViewPr>
    <p:cSldViewPr snapToGrid="0">
      <p:cViewPr varScale="1">
        <p:scale>
          <a:sx n="64" d="100"/>
          <a:sy n="64"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8227A-A442-45F1-9ECC-4A9D7947DABF}" type="datetimeFigureOut">
              <a:rPr lang="en-GB" smtClean="0"/>
              <a:t>24/08/2021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4E56E-EEF9-40E0-9CC5-12B29A8709C6}" type="slidenum">
              <a:rPr lang="en-GB" smtClean="0"/>
              <a:t>‹#›</a:t>
            </a:fld>
            <a:endParaRPr lang="en-GB"/>
          </a:p>
        </p:txBody>
      </p:sp>
    </p:spTree>
    <p:extLst>
      <p:ext uri="{BB962C8B-B14F-4D97-AF65-F5344CB8AC3E}">
        <p14:creationId xmlns:p14="http://schemas.microsoft.com/office/powerpoint/2010/main" val="152002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1</a:t>
            </a:fld>
            <a:endParaRPr lang="en-GB"/>
          </a:p>
        </p:txBody>
      </p:sp>
    </p:spTree>
    <p:extLst>
      <p:ext uri="{BB962C8B-B14F-4D97-AF65-F5344CB8AC3E}">
        <p14:creationId xmlns:p14="http://schemas.microsoft.com/office/powerpoint/2010/main" val="171437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outline the basics of climate change and how humans are driving it, we need to first cover some simple concepts. </a:t>
            </a:r>
          </a:p>
          <a:p>
            <a:r>
              <a:rPr lang="en-GB" dirty="0"/>
              <a:t>The suns rays come to earth via what is called </a:t>
            </a:r>
            <a:r>
              <a:rPr lang="en-GB" b="1" dirty="0"/>
              <a:t>short wave radiation, </a:t>
            </a:r>
            <a:r>
              <a:rPr lang="en-GB" dirty="0"/>
              <a:t>meaning it is radiation that has a short wavelength. This wavelength allows it to pass through our atmosphere and hit the surface of the planet. </a:t>
            </a:r>
            <a:r>
              <a:rPr lang="en-GB" i="1" dirty="0"/>
              <a:t>Radiation and heat in this context are the same </a:t>
            </a:r>
          </a:p>
          <a:p>
            <a:endParaRPr lang="en-GB" i="1" dirty="0"/>
          </a:p>
          <a:p>
            <a:r>
              <a:rPr lang="en-GB" dirty="0"/>
              <a:t>Depending on how reflective the surface is, some of this radiation is absorbed and some is reflected back out to space. </a:t>
            </a:r>
          </a:p>
          <a:p>
            <a:endParaRPr lang="en-GB" dirty="0"/>
          </a:p>
          <a:p>
            <a:r>
              <a:rPr lang="en-GB" dirty="0"/>
              <a:t>How reflective a surface is, is called the </a:t>
            </a:r>
            <a:r>
              <a:rPr lang="en-GB" b="1" dirty="0"/>
              <a:t>albedo</a:t>
            </a:r>
            <a:r>
              <a:rPr lang="en-GB" dirty="0"/>
              <a:t> of the surface. But this just means how shiny it is. A mirror is more reflective than a tarmac road and so a tarmac road has a lower albedo! </a:t>
            </a:r>
          </a:p>
          <a:p>
            <a:endParaRPr lang="en-GB" dirty="0">
              <a:solidFill>
                <a:srgbClr val="00B0F0"/>
              </a:solidFill>
            </a:endParaRPr>
          </a:p>
          <a:p>
            <a:r>
              <a:rPr lang="en-GB" dirty="0"/>
              <a:t>Ice and snow is very reflective. Can you guess how much sunlight is reflected straight back into space by snow and ice? </a:t>
            </a:r>
            <a:r>
              <a:rPr lang="en-GB" b="1" dirty="0"/>
              <a:t>Click for answer 90% is reflected back to space </a:t>
            </a:r>
          </a:p>
          <a:p>
            <a:endParaRPr lang="en-GB" dirty="0"/>
          </a:p>
          <a:p>
            <a:r>
              <a:rPr lang="en-GB" dirty="0"/>
              <a:t>Tarmac on other hand is darker and so absorbs more radiation. How much more do you think it absorbs? </a:t>
            </a:r>
            <a:r>
              <a:rPr lang="en-GB" b="1" dirty="0"/>
              <a:t>Click for answer </a:t>
            </a:r>
            <a:r>
              <a:rPr lang="en-GB" b="0" dirty="0"/>
              <a:t>picture it absorbs 99% of the energy that hits it, meaning it absorbs 89% more than Ice. </a:t>
            </a:r>
            <a:endParaRPr lang="en-GB" b="1" dirty="0"/>
          </a:p>
          <a:p>
            <a:endParaRPr lang="en-GB" dirty="0"/>
          </a:p>
          <a:p>
            <a:r>
              <a:rPr lang="en-GB" dirty="0"/>
              <a:t>So where do the rest of the sun’s rays go? Well they turn into long wave radiation that comes off of the surface at a later date. Have you ever seen the wavy heat lines coming off tarmac on a hot day?  This is long wave radiation. </a:t>
            </a:r>
            <a:r>
              <a:rPr lang="en-GB" b="0" dirty="0"/>
              <a:t>sometimes you can even see this effect on roads on hot days with heat given off by the surface </a:t>
            </a:r>
            <a:r>
              <a:rPr lang="en-GB" b="1" dirty="0"/>
              <a:t>click for picture of heat haze  </a:t>
            </a:r>
          </a:p>
          <a:p>
            <a:endParaRPr lang="en-GB" dirty="0"/>
          </a:p>
          <a:p>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2</a:t>
            </a:fld>
            <a:endParaRPr lang="en-GB"/>
          </a:p>
        </p:txBody>
      </p:sp>
    </p:spTree>
    <p:extLst>
      <p:ext uri="{BB962C8B-B14F-4D97-AF65-F5344CB8AC3E}">
        <p14:creationId xmlns:p14="http://schemas.microsoft.com/office/powerpoint/2010/main" val="47522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sun’s rays can pass through the atmosphere as short wave radiation without getting trapped. However, long wave radiation doesn’t escape so easily! </a:t>
            </a:r>
          </a:p>
          <a:p>
            <a:endParaRPr lang="en-GB" dirty="0"/>
          </a:p>
          <a:p>
            <a:endParaRPr lang="en-GB" dirty="0"/>
          </a:p>
          <a:p>
            <a:r>
              <a:rPr lang="en-GB" b="1" dirty="0"/>
              <a:t>Click: </a:t>
            </a:r>
            <a:r>
              <a:rPr lang="en-GB" dirty="0"/>
              <a:t>Some long wave radiation makes it out of our atmosphere and into space, but lots of it gets trapped inside the atmosphere and bounces around  heating the planet. </a:t>
            </a:r>
          </a:p>
        </p:txBody>
      </p:sp>
      <p:sp>
        <p:nvSpPr>
          <p:cNvPr id="4" name="Slide Number Placeholder 3"/>
          <p:cNvSpPr>
            <a:spLocks noGrp="1"/>
          </p:cNvSpPr>
          <p:nvPr>
            <p:ph type="sldNum" sz="quarter" idx="5"/>
          </p:nvPr>
        </p:nvSpPr>
        <p:spPr/>
        <p:txBody>
          <a:bodyPr/>
          <a:lstStyle/>
          <a:p>
            <a:fld id="{C5C4E56E-EEF9-40E0-9CC5-12B29A8709C6}" type="slidenum">
              <a:rPr lang="en-GB" smtClean="0"/>
              <a:t>3</a:t>
            </a:fld>
            <a:endParaRPr lang="en-GB"/>
          </a:p>
        </p:txBody>
      </p:sp>
    </p:spTree>
    <p:extLst>
      <p:ext uri="{BB962C8B-B14F-4D97-AF65-F5344CB8AC3E}">
        <p14:creationId xmlns:p14="http://schemas.microsoft.com/office/powerpoint/2010/main" val="28614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When the long wave radiation tries to leave the planet, it gets absorbed by particles in the atmosphere, including green house gases, it is then readmitted in all directions which traps it and begins to warm the atmosphere </a:t>
            </a:r>
          </a:p>
          <a:p>
            <a:r>
              <a:rPr lang="en-GB" dirty="0"/>
              <a:t>There are many green house gases and the more there are in the atmosphere the more of this radiation gets trapped </a:t>
            </a:r>
          </a:p>
          <a:p>
            <a:r>
              <a:rPr lang="en-GB" dirty="0"/>
              <a:t>The one you will hear the most about is carbon dioxide, but there are others like methane that also trap this heat. </a:t>
            </a:r>
          </a:p>
        </p:txBody>
      </p:sp>
      <p:sp>
        <p:nvSpPr>
          <p:cNvPr id="4" name="Slide Number Placeholder 3"/>
          <p:cNvSpPr>
            <a:spLocks noGrp="1"/>
          </p:cNvSpPr>
          <p:nvPr>
            <p:ph type="sldNum" sz="quarter" idx="5"/>
          </p:nvPr>
        </p:nvSpPr>
        <p:spPr/>
        <p:txBody>
          <a:bodyPr/>
          <a:lstStyle/>
          <a:p>
            <a:fld id="{C5C4E56E-EEF9-40E0-9CC5-12B29A8709C6}" type="slidenum">
              <a:rPr lang="en-GB" smtClean="0"/>
              <a:t>4</a:t>
            </a:fld>
            <a:endParaRPr lang="en-GB"/>
          </a:p>
        </p:txBody>
      </p:sp>
    </p:spTree>
    <p:extLst>
      <p:ext uri="{BB962C8B-B14F-4D97-AF65-F5344CB8AC3E}">
        <p14:creationId xmlns:p14="http://schemas.microsoft.com/office/powerpoint/2010/main" val="410620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activity increases the amount of co2 and other green house gases in a number of ways </a:t>
            </a:r>
          </a:p>
          <a:p>
            <a:r>
              <a:rPr lang="en-GB" b="1" dirty="0"/>
              <a:t>Click: </a:t>
            </a:r>
            <a:r>
              <a:rPr lang="en-GB" dirty="0"/>
              <a:t>Firstly we take fossil fuels out of the ground, which is carbon stored millions of years ago, when biological material such as plants and dinosaurs became trapped underground and we take these carbon stores and we burn them.</a:t>
            </a:r>
          </a:p>
          <a:p>
            <a:r>
              <a:rPr lang="en-GB" b="1" dirty="0"/>
              <a:t>Click</a:t>
            </a:r>
            <a:r>
              <a:rPr lang="en-GB" dirty="0"/>
              <a:t>: to release heat to drive turbines to generate electivity, heat and power our transport. </a:t>
            </a:r>
          </a:p>
          <a:p>
            <a:r>
              <a:rPr lang="en-GB" dirty="0"/>
              <a:t>When you burn things they give off CO2 </a:t>
            </a:r>
          </a:p>
          <a:p>
            <a:endParaRPr lang="en-GB" dirty="0"/>
          </a:p>
          <a:p>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5</a:t>
            </a:fld>
            <a:endParaRPr lang="en-GB"/>
          </a:p>
        </p:txBody>
      </p:sp>
    </p:spTree>
    <p:extLst>
      <p:ext uri="{BB962C8B-B14F-4D97-AF65-F5344CB8AC3E}">
        <p14:creationId xmlns:p14="http://schemas.microsoft.com/office/powerpoint/2010/main" val="202774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Humans also do other things that contribute to greenhouse gases increase .</a:t>
            </a:r>
          </a:p>
          <a:p>
            <a:r>
              <a:rPr lang="en-GB" dirty="0"/>
              <a:t>For example our farming drives climate change. </a:t>
            </a:r>
          </a:p>
          <a:p>
            <a:r>
              <a:rPr lang="en-GB" dirty="0"/>
              <a:t>Trees absorb co2 from the atmosphere and lock it up, in photosynthesis </a:t>
            </a:r>
          </a:p>
          <a:p>
            <a:r>
              <a:rPr lang="en-GB" b="1" dirty="0"/>
              <a:t>Click: </a:t>
            </a:r>
            <a:r>
              <a:rPr lang="en-GB" dirty="0"/>
              <a:t>when we cut them down, this co2 gets released back into the atmosphere if we burn them or leaves them to rot, this therefore is another carbon store we are removing and adding to the atmosphere</a:t>
            </a:r>
          </a:p>
          <a:p>
            <a:endParaRPr lang="en-GB" dirty="0"/>
          </a:p>
          <a:p>
            <a:r>
              <a:rPr lang="en-GB" dirty="0"/>
              <a:t>This is taking place around the world and especially in tropical forests. </a:t>
            </a:r>
          </a:p>
          <a:p>
            <a:r>
              <a:rPr lang="en-GB" dirty="0"/>
              <a:t>This is driven by mostly a handful of commodities, </a:t>
            </a:r>
          </a:p>
          <a:p>
            <a:r>
              <a:rPr lang="en-GB" b="1" dirty="0"/>
              <a:t>Click: </a:t>
            </a:r>
            <a:r>
              <a:rPr lang="en-GB" dirty="0"/>
              <a:t>which includes beef, palm oil which is found in all sorts of things from peanut butter to chocolate and cleaning products, soy which is mostly used to feed animals that we then eat, chocolate and coffee. </a:t>
            </a:r>
          </a:p>
          <a:p>
            <a:r>
              <a:rPr lang="en-GB" dirty="0"/>
              <a:t> </a:t>
            </a:r>
          </a:p>
          <a:p>
            <a:r>
              <a:rPr lang="en-GB" dirty="0"/>
              <a:t>While cutting down forests is bad for a whole host of reasons such as animals losing their homes, there are other reasons why climate change is bad </a:t>
            </a:r>
          </a:p>
        </p:txBody>
      </p:sp>
      <p:sp>
        <p:nvSpPr>
          <p:cNvPr id="4" name="Slide Number Placeholder 3"/>
          <p:cNvSpPr>
            <a:spLocks noGrp="1"/>
          </p:cNvSpPr>
          <p:nvPr>
            <p:ph type="sldNum" sz="quarter" idx="5"/>
          </p:nvPr>
        </p:nvSpPr>
        <p:spPr/>
        <p:txBody>
          <a:bodyPr/>
          <a:lstStyle/>
          <a:p>
            <a:fld id="{C5C4E56E-EEF9-40E0-9CC5-12B29A8709C6}" type="slidenum">
              <a:rPr lang="en-GB" smtClean="0"/>
              <a:t>6</a:t>
            </a:fld>
            <a:endParaRPr lang="en-GB"/>
          </a:p>
        </p:txBody>
      </p:sp>
    </p:spTree>
    <p:extLst>
      <p:ext uri="{BB962C8B-B14F-4D97-AF65-F5344CB8AC3E}">
        <p14:creationId xmlns:p14="http://schemas.microsoft.com/office/powerpoint/2010/main" val="114313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As the earth begins to warm </a:t>
            </a:r>
          </a:p>
          <a:p>
            <a:r>
              <a:rPr lang="en-GB" b="1" dirty="0"/>
              <a:t>Click:</a:t>
            </a:r>
            <a:r>
              <a:rPr lang="en-GB" dirty="0"/>
              <a:t> there are predictions for how this will impact things and some of these are already being seen today </a:t>
            </a:r>
          </a:p>
          <a:p>
            <a:endParaRPr lang="en-GB" dirty="0"/>
          </a:p>
          <a:p>
            <a:r>
              <a:rPr lang="en-GB" b="1" dirty="0"/>
              <a:t>Click: </a:t>
            </a:r>
            <a:r>
              <a:rPr lang="en-GB" dirty="0"/>
              <a:t>This includes sea levels rising due to land ice melting from hotter temperatures (run experiment 2)</a:t>
            </a:r>
          </a:p>
          <a:p>
            <a:endParaRPr lang="en-GB" dirty="0"/>
          </a:p>
          <a:p>
            <a:r>
              <a:rPr lang="en-GB" b="1" dirty="0"/>
              <a:t>Click</a:t>
            </a:r>
            <a:r>
              <a:rPr lang="en-GB" dirty="0"/>
              <a:t>: Some parts of the world may become so hot that people will not be able to live there. Recently Iran faced temperatures of 52</a:t>
            </a:r>
            <a:r>
              <a:rPr lang="en-GB" baseline="30000" dirty="0"/>
              <a:t>0</a:t>
            </a:r>
            <a:r>
              <a:rPr lang="en-GB" baseline="0" dirty="0"/>
              <a:t>c for example meaning people will need to move</a:t>
            </a:r>
          </a:p>
          <a:p>
            <a:endParaRPr lang="en-GB" baseline="0" dirty="0"/>
          </a:p>
          <a:p>
            <a:r>
              <a:rPr lang="en-GB" b="1" baseline="0" dirty="0"/>
              <a:t>Click</a:t>
            </a:r>
            <a:r>
              <a:rPr lang="en-GB" baseline="0" dirty="0"/>
              <a:t>: We should expect more extreme weather events, including heat waves, more storms and more powerful storms, droughts that can lead to devastating wild fires like those seen in Australia in 2020. </a:t>
            </a:r>
          </a:p>
          <a:p>
            <a:endParaRPr lang="en-GB" baseline="0" dirty="0"/>
          </a:p>
          <a:p>
            <a:r>
              <a:rPr lang="en-GB" b="1" baseline="0" dirty="0"/>
              <a:t>Click: </a:t>
            </a:r>
            <a:r>
              <a:rPr lang="en-GB" baseline="0" dirty="0"/>
              <a:t>Many animal species will simply become extinct as the climate where they live changes </a:t>
            </a:r>
          </a:p>
          <a:p>
            <a:endParaRPr lang="en-GB" baseline="0" dirty="0"/>
          </a:p>
          <a:p>
            <a:r>
              <a:rPr lang="en-GB" baseline="0" dirty="0"/>
              <a:t>And these are just a few ways it can negatively impact our world</a:t>
            </a:r>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7</a:t>
            </a:fld>
            <a:endParaRPr lang="en-GB"/>
          </a:p>
        </p:txBody>
      </p:sp>
    </p:spTree>
    <p:extLst>
      <p:ext uri="{BB962C8B-B14F-4D97-AF65-F5344CB8AC3E}">
        <p14:creationId xmlns:p14="http://schemas.microsoft.com/office/powerpoint/2010/main" val="378196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we can change this and prevent these things from happening.</a:t>
            </a:r>
          </a:p>
          <a:p>
            <a:endParaRPr lang="en-GB" dirty="0"/>
          </a:p>
          <a:p>
            <a:r>
              <a:rPr lang="en-GB" dirty="0"/>
              <a:t>There are many things we can do, but some of the ones that are the most important for people are:</a:t>
            </a:r>
          </a:p>
          <a:p>
            <a:endParaRPr lang="en-GB" dirty="0"/>
          </a:p>
          <a:p>
            <a:r>
              <a:rPr lang="en-GB" b="1" dirty="0"/>
              <a:t>Click:</a:t>
            </a:r>
            <a:r>
              <a:rPr lang="en-GB" dirty="0"/>
              <a:t> Protect our forests; they are carbon stores that continue to remove the carbon we are putting up into the atmosphere. If we plant more trees in the right places we could even begin to draw down some of the carbon we have put into the atmosphere</a:t>
            </a:r>
          </a:p>
          <a:p>
            <a:endParaRPr lang="en-GB" dirty="0"/>
          </a:p>
          <a:p>
            <a:r>
              <a:rPr lang="en-GB" b="1" dirty="0"/>
              <a:t>Click: </a:t>
            </a:r>
            <a:r>
              <a:rPr lang="en-GB" dirty="0"/>
              <a:t>If we stop using fossil fuels to generate our energy and fuel our means to get around we can stop adding to the problem </a:t>
            </a:r>
          </a:p>
          <a:p>
            <a:endParaRPr lang="en-GB" dirty="0"/>
          </a:p>
          <a:p>
            <a:r>
              <a:rPr lang="en-GB" b="1" dirty="0"/>
              <a:t>Click: </a:t>
            </a:r>
            <a:r>
              <a:rPr lang="en-GB" dirty="0"/>
              <a:t>By eating less meat, we reduce the amount of land needed for crops and can return this land to forests and other habitats that store carbon, </a:t>
            </a:r>
          </a:p>
          <a:p>
            <a:endParaRPr lang="en-GB" dirty="0"/>
          </a:p>
          <a:p>
            <a:r>
              <a:rPr lang="en-GB" b="1" dirty="0"/>
              <a:t>Click: </a:t>
            </a:r>
            <a:r>
              <a:rPr lang="en-GB" dirty="0"/>
              <a:t>Reducing our need for transport that burns fossil fuels is a good way to reduce one of the largest sectors for emissions</a:t>
            </a:r>
          </a:p>
          <a:p>
            <a:endParaRPr lang="en-GB" dirty="0"/>
          </a:p>
          <a:p>
            <a:r>
              <a:rPr lang="en-GB" b="1" dirty="0"/>
              <a:t>Click: </a:t>
            </a:r>
            <a:r>
              <a:rPr lang="en-GB" dirty="0"/>
              <a:t>Food waste is a huge issue and is responsible for 10% of emissions</a:t>
            </a:r>
          </a:p>
          <a:p>
            <a:endParaRPr lang="en-GB" dirty="0"/>
          </a:p>
          <a:p>
            <a:r>
              <a:rPr lang="en-GB" dirty="0"/>
              <a:t>Can you think of what we can do? </a:t>
            </a:r>
          </a:p>
          <a:p>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8</a:t>
            </a:fld>
            <a:endParaRPr lang="en-GB"/>
          </a:p>
        </p:txBody>
      </p:sp>
    </p:spTree>
    <p:extLst>
      <p:ext uri="{BB962C8B-B14F-4D97-AF65-F5344CB8AC3E}">
        <p14:creationId xmlns:p14="http://schemas.microsoft.com/office/powerpoint/2010/main" val="330168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you can do </a:t>
            </a:r>
          </a:p>
          <a:p>
            <a:endParaRPr lang="en-GB" dirty="0"/>
          </a:p>
          <a:p>
            <a:r>
              <a:rPr lang="en-GB" b="1" dirty="0"/>
              <a:t>Click:</a:t>
            </a:r>
            <a:r>
              <a:rPr lang="en-GB" dirty="0"/>
              <a:t> By buying locally produced meat you avoid meat that is reared on land that was rainforests </a:t>
            </a:r>
          </a:p>
          <a:p>
            <a:endParaRPr lang="en-GB" dirty="0"/>
          </a:p>
          <a:p>
            <a:r>
              <a:rPr lang="en-GB" b="1" dirty="0"/>
              <a:t>Click: </a:t>
            </a:r>
            <a:r>
              <a:rPr lang="en-GB" dirty="0"/>
              <a:t>look out for sustainable palm oil logos </a:t>
            </a:r>
          </a:p>
          <a:p>
            <a:endParaRPr lang="en-GB" dirty="0"/>
          </a:p>
          <a:p>
            <a:r>
              <a:rPr lang="en-GB" b="1" dirty="0"/>
              <a:t>Click: </a:t>
            </a:r>
            <a:r>
              <a:rPr lang="en-GB" b="0" dirty="0"/>
              <a:t>Fairtrade is the way to go for chocolate and coffee </a:t>
            </a:r>
            <a:endParaRPr lang="en-GB" dirty="0"/>
          </a:p>
          <a:p>
            <a:endParaRPr lang="en-GB" b="1" dirty="0"/>
          </a:p>
          <a:p>
            <a:r>
              <a:rPr lang="en-GB" b="1" dirty="0"/>
              <a:t>Click: </a:t>
            </a:r>
            <a:r>
              <a:rPr lang="en-GB" b="0" dirty="0"/>
              <a:t>FSC </a:t>
            </a:r>
            <a:r>
              <a:rPr lang="en-GB" b="0" dirty="0" err="1"/>
              <a:t>certificed</a:t>
            </a:r>
            <a:r>
              <a:rPr lang="en-GB" b="0" dirty="0"/>
              <a:t> paper means it comes from sustainable and renewable forests. </a:t>
            </a:r>
            <a:endParaRPr lang="en-GB" b="1" dirty="0"/>
          </a:p>
          <a:p>
            <a:endParaRPr lang="en-GB" dirty="0"/>
          </a:p>
        </p:txBody>
      </p:sp>
      <p:sp>
        <p:nvSpPr>
          <p:cNvPr id="4" name="Slide Number Placeholder 3"/>
          <p:cNvSpPr>
            <a:spLocks noGrp="1"/>
          </p:cNvSpPr>
          <p:nvPr>
            <p:ph type="sldNum" sz="quarter" idx="5"/>
          </p:nvPr>
        </p:nvSpPr>
        <p:spPr/>
        <p:txBody>
          <a:bodyPr/>
          <a:lstStyle/>
          <a:p>
            <a:fld id="{C5C4E56E-EEF9-40E0-9CC5-12B29A8709C6}" type="slidenum">
              <a:rPr lang="en-GB" smtClean="0"/>
              <a:t>9</a:t>
            </a:fld>
            <a:endParaRPr lang="en-GB"/>
          </a:p>
        </p:txBody>
      </p:sp>
    </p:spTree>
    <p:extLst>
      <p:ext uri="{BB962C8B-B14F-4D97-AF65-F5344CB8AC3E}">
        <p14:creationId xmlns:p14="http://schemas.microsoft.com/office/powerpoint/2010/main" val="396950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98F6-C77D-4C95-9A54-9C526A366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40EF8F-6A5B-42B9-87FE-640260C0A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028EB0-8152-43F0-8EFB-D00566D0F7C4}"/>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3A566772-031E-4B43-B041-D360D14CA3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8CBDE-7D83-4034-8132-942906BA93E5}"/>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41357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CF37-5E7A-4448-B955-76102B8B9A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1D595F-B374-4EDF-B1ED-EDCC9CF25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97388-417D-4433-AC84-C9FA6C5055D0}"/>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95916A46-CFBE-4419-94E4-250B70B13B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42053E-4922-4DB7-B858-C4F7DAB20FB7}"/>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334859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7A0A8-65CE-462C-962C-238DAA72B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A903B-E29D-4867-880B-B001D80D89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BE376-42E2-4738-8DCC-B18040E1AD71}"/>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DA9F0785-D716-4D21-85E4-F54ED97CB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22001-9F59-47B4-8B12-A1992A54DB8F}"/>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879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EB5F-D242-4714-8C77-8A440D3626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131BD4-C971-41E9-9489-513182ECB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DD170-ACCF-4C39-B153-E4C44B6C33A2}"/>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A7F91D6B-5817-4AD4-A5D1-455C24C0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E064D-FDAC-4D25-AF33-07695DD1051D}"/>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216037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B1A5-6C10-473C-AA37-4909930C4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1EDFA2-9622-4B83-AC8C-9C0EF9350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D7DCAF-4B6C-4017-B9AD-12C6BFD12883}"/>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FD911242-1A35-47A9-91BB-BF361AE0FC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A538B-FCDB-4157-9EF6-08335C6B7E95}"/>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255673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5290-BAE7-4369-A74F-280DACA92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ADFDB-719F-439E-8D95-FF919D9902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C98C0-0496-409A-98C4-B3EAAB122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FC5CA2-3140-49A5-B64C-F1ED9B8DD0FD}"/>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6" name="Footer Placeholder 5">
            <a:extLst>
              <a:ext uri="{FF2B5EF4-FFF2-40B4-BE49-F238E27FC236}">
                <a16:creationId xmlns:a16="http://schemas.microsoft.com/office/drawing/2014/main" id="{E0ACF6B5-8BC4-4B8A-BDE1-4541294E5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E09981-572F-4D2D-A245-B5526777769B}"/>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173432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40D7-0D8D-416C-B45B-EDC3EBF394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8E41DA-571D-4834-9B7E-4755780BE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F0A57A-417A-41E5-A5E2-8B0892AD01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733A61-CEED-444A-A649-FF0C0393A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016EF-2911-4676-B614-A91C128AAD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11C200-1429-4B40-BDB3-D0AE24320499}"/>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8" name="Footer Placeholder 7">
            <a:extLst>
              <a:ext uri="{FF2B5EF4-FFF2-40B4-BE49-F238E27FC236}">
                <a16:creationId xmlns:a16="http://schemas.microsoft.com/office/drawing/2014/main" id="{277C4B1F-B99E-4952-A846-94ED486846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B54CAC-663E-445C-AF7E-4CF5CEC40DA6}"/>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307240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CC43-7FD0-4A32-893F-C1AEA212CD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3A485-6CDD-442F-AADE-83B929D63F11}"/>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4" name="Footer Placeholder 3">
            <a:extLst>
              <a:ext uri="{FF2B5EF4-FFF2-40B4-BE49-F238E27FC236}">
                <a16:creationId xmlns:a16="http://schemas.microsoft.com/office/drawing/2014/main" id="{FAC00753-EDEF-496A-9452-5AC86ABD07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71F2A-BCB6-4ABA-9FF8-AD04FD3A1968}"/>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41235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65190-05C5-492A-9A7C-2BD9DF3307D8}"/>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3" name="Footer Placeholder 2">
            <a:extLst>
              <a:ext uri="{FF2B5EF4-FFF2-40B4-BE49-F238E27FC236}">
                <a16:creationId xmlns:a16="http://schemas.microsoft.com/office/drawing/2014/main" id="{559ACB12-2F00-4A07-9F26-F26362F2D2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228592-8EC6-4091-8B6F-2DAD7A66344F}"/>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84517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16A5-D468-4B3F-AEDC-E471ADBF7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898B4D-7D54-4BC7-BB68-B0C8C4D7E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8A2020-EE59-467E-8AEE-0910402DA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FDE31-80F1-4310-AA1F-4C564B863768}"/>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6" name="Footer Placeholder 5">
            <a:extLst>
              <a:ext uri="{FF2B5EF4-FFF2-40B4-BE49-F238E27FC236}">
                <a16:creationId xmlns:a16="http://schemas.microsoft.com/office/drawing/2014/main" id="{EB0BA7DF-0010-4D95-9CB0-3FD6EAEA0F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62C29-467C-4E74-8F85-CA35C162502D}"/>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35120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55EB-0360-4174-9035-96EE0D961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003BB7-3F64-4D1E-8580-F6FBDFD0A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5E6DF3-64FF-4894-B8AE-9044A1DE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AD542-9801-4E55-8942-19879EBD3441}"/>
              </a:ext>
            </a:extLst>
          </p:cNvPr>
          <p:cNvSpPr>
            <a:spLocks noGrp="1"/>
          </p:cNvSpPr>
          <p:nvPr>
            <p:ph type="dt" sz="half" idx="10"/>
          </p:nvPr>
        </p:nvSpPr>
        <p:spPr/>
        <p:txBody>
          <a:bodyPr/>
          <a:lstStyle/>
          <a:p>
            <a:fld id="{6C783B37-D4D1-403A-860A-2EFA271E7F98}" type="datetimeFigureOut">
              <a:rPr lang="en-GB" smtClean="0"/>
              <a:t>24/08/2021</a:t>
            </a:fld>
            <a:endParaRPr lang="en-GB"/>
          </a:p>
        </p:txBody>
      </p:sp>
      <p:sp>
        <p:nvSpPr>
          <p:cNvPr id="6" name="Footer Placeholder 5">
            <a:extLst>
              <a:ext uri="{FF2B5EF4-FFF2-40B4-BE49-F238E27FC236}">
                <a16:creationId xmlns:a16="http://schemas.microsoft.com/office/drawing/2014/main" id="{6FC59874-FB0F-4D3F-94D0-02EB9AAC2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97BB5A-9C17-4A3A-AA04-8A7AAEA10C49}"/>
              </a:ext>
            </a:extLst>
          </p:cNvPr>
          <p:cNvSpPr>
            <a:spLocks noGrp="1"/>
          </p:cNvSpPr>
          <p:nvPr>
            <p:ph type="sldNum" sz="quarter" idx="12"/>
          </p:nvPr>
        </p:nvSpPr>
        <p:spPr/>
        <p:txBody>
          <a:bodyPr/>
          <a:lstStyle/>
          <a:p>
            <a:fld id="{AEBE5882-B491-4387-BBF3-D59A09172933}" type="slidenum">
              <a:rPr lang="en-GB" smtClean="0"/>
              <a:t>‹#›</a:t>
            </a:fld>
            <a:endParaRPr lang="en-GB"/>
          </a:p>
        </p:txBody>
      </p:sp>
    </p:spTree>
    <p:extLst>
      <p:ext uri="{BB962C8B-B14F-4D97-AF65-F5344CB8AC3E}">
        <p14:creationId xmlns:p14="http://schemas.microsoft.com/office/powerpoint/2010/main" val="314519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655B3-9FE1-48FB-A9C1-B4BBA849B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61D6BA-DCC0-4E14-8283-F77184733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29B015-8758-444F-8D1D-95595DDA1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83B37-D4D1-403A-860A-2EFA271E7F98}" type="datetimeFigureOut">
              <a:rPr lang="en-GB" smtClean="0"/>
              <a:t>24/08/2021</a:t>
            </a:fld>
            <a:endParaRPr lang="en-GB"/>
          </a:p>
        </p:txBody>
      </p:sp>
      <p:sp>
        <p:nvSpPr>
          <p:cNvPr id="5" name="Footer Placeholder 4">
            <a:extLst>
              <a:ext uri="{FF2B5EF4-FFF2-40B4-BE49-F238E27FC236}">
                <a16:creationId xmlns:a16="http://schemas.microsoft.com/office/drawing/2014/main" id="{E2290A40-83C8-4417-BCF5-3E82CD0BE5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4EEC7D-0591-4178-AD39-3B5D14FFD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E5882-B491-4387-BBF3-D59A09172933}" type="slidenum">
              <a:rPr lang="en-GB" smtClean="0"/>
              <a:t>‹#›</a:t>
            </a:fld>
            <a:endParaRPr lang="en-GB"/>
          </a:p>
        </p:txBody>
      </p:sp>
    </p:spTree>
    <p:extLst>
      <p:ext uri="{BB962C8B-B14F-4D97-AF65-F5344CB8AC3E}">
        <p14:creationId xmlns:p14="http://schemas.microsoft.com/office/powerpoint/2010/main" val="242361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jpg"/><Relationship Id="rId2" Type="http://schemas.openxmlformats.org/officeDocument/2006/relationships/notesSlide" Target="../notesSlides/notesSlide5.xml"/><Relationship Id="rId16"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3.jp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notesSlide" Target="../notesSlides/notesSlide7.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7924800" y="2767280"/>
            <a:ext cx="3302000" cy="1938992"/>
          </a:xfrm>
          <a:prstGeom prst="rect">
            <a:avLst/>
          </a:prstGeom>
          <a:noFill/>
        </p:spPr>
        <p:txBody>
          <a:bodyPr wrap="square" rtlCol="0">
            <a:spAutoFit/>
          </a:bodyPr>
          <a:lstStyle/>
          <a:p>
            <a:r>
              <a:rPr lang="en-GB" sz="4000" dirty="0">
                <a:solidFill>
                  <a:srgbClr val="00B0F0"/>
                </a:solidFill>
                <a:latin typeface="Tw Cen MT" panose="020B0602020104020603" pitchFamily="34" charset="0"/>
              </a:rPr>
              <a:t>Climate Change: </a:t>
            </a:r>
          </a:p>
          <a:p>
            <a:r>
              <a:rPr lang="en-GB" sz="4000" dirty="0">
                <a:solidFill>
                  <a:srgbClr val="00B0F0"/>
                </a:solidFill>
                <a:latin typeface="Tw Cen MT" panose="020B0602020104020603" pitchFamily="34" charset="0"/>
              </a:rPr>
              <a:t>The Basics </a:t>
            </a:r>
          </a:p>
        </p:txBody>
      </p:sp>
      <p:pic>
        <p:nvPicPr>
          <p:cNvPr id="3" name="Picture 2" descr="A picture containing text&#10;&#10;Description automatically generated">
            <a:extLst>
              <a:ext uri="{FF2B5EF4-FFF2-40B4-BE49-F238E27FC236}">
                <a16:creationId xmlns:a16="http://schemas.microsoft.com/office/drawing/2014/main" id="{4EAC0F0F-C89C-4362-96E2-3880C3258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188" y="5678311"/>
            <a:ext cx="1629947" cy="1066800"/>
          </a:xfrm>
          <a:prstGeom prst="rect">
            <a:avLst/>
          </a:prstGeom>
        </p:spPr>
      </p:pic>
      <p:pic>
        <p:nvPicPr>
          <p:cNvPr id="5" name="Picture 4">
            <a:extLst>
              <a:ext uri="{FF2B5EF4-FFF2-40B4-BE49-F238E27FC236}">
                <a16:creationId xmlns:a16="http://schemas.microsoft.com/office/drawing/2014/main" id="{4B1A8E7A-DFE9-43A8-A1A3-E377C536506B}"/>
              </a:ext>
            </a:extLst>
          </p:cNvPr>
          <p:cNvPicPr>
            <a:picLocks noChangeAspect="1"/>
          </p:cNvPicPr>
          <p:nvPr/>
        </p:nvPicPr>
        <p:blipFill>
          <a:blip r:embed="rId4"/>
          <a:stretch>
            <a:fillRect/>
          </a:stretch>
        </p:blipFill>
        <p:spPr>
          <a:xfrm>
            <a:off x="7734645" y="5544304"/>
            <a:ext cx="1425889" cy="1334814"/>
          </a:xfrm>
          <a:prstGeom prst="rect">
            <a:avLst/>
          </a:prstGeom>
        </p:spPr>
      </p:pic>
    </p:spTree>
    <p:extLst>
      <p:ext uri="{BB962C8B-B14F-4D97-AF65-F5344CB8AC3E}">
        <p14:creationId xmlns:p14="http://schemas.microsoft.com/office/powerpoint/2010/main" val="11391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5D02A-745C-4D0D-948A-E7A1C103DE18}"/>
              </a:ext>
            </a:extLst>
          </p:cNvPr>
          <p:cNvSpPr/>
          <p:nvPr/>
        </p:nvSpPr>
        <p:spPr>
          <a:xfrm>
            <a:off x="7539722"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C43207A-C181-400D-98B7-73720B14A8C4}"/>
              </a:ext>
            </a:extLst>
          </p:cNvPr>
          <p:cNvSpPr txBox="1"/>
          <p:nvPr/>
        </p:nvSpPr>
        <p:spPr>
          <a:xfrm>
            <a:off x="7962899" y="430480"/>
            <a:ext cx="3914085"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How the sun heats the planet </a:t>
            </a:r>
          </a:p>
        </p:txBody>
      </p:sp>
      <p:sp>
        <p:nvSpPr>
          <p:cNvPr id="2" name="Sun 1">
            <a:extLst>
              <a:ext uri="{FF2B5EF4-FFF2-40B4-BE49-F238E27FC236}">
                <a16:creationId xmlns:a16="http://schemas.microsoft.com/office/drawing/2014/main" id="{9EBF349A-34E2-471D-BF4F-64A2E26CA2D0}"/>
              </a:ext>
            </a:extLst>
          </p:cNvPr>
          <p:cNvSpPr/>
          <p:nvPr/>
        </p:nvSpPr>
        <p:spPr>
          <a:xfrm>
            <a:off x="36595" y="891221"/>
            <a:ext cx="1224170" cy="1225544"/>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AB7B28ED-A789-4F3F-98A0-7502A5BB807B}"/>
              </a:ext>
            </a:extLst>
          </p:cNvPr>
          <p:cNvCxnSpPr>
            <a:cxnSpLocks/>
          </p:cNvCxnSpPr>
          <p:nvPr/>
        </p:nvCxnSpPr>
        <p:spPr>
          <a:xfrm>
            <a:off x="776403" y="2020889"/>
            <a:ext cx="846433" cy="2081476"/>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9E1E736-35E4-476B-956B-F81850D7B57D}"/>
              </a:ext>
            </a:extLst>
          </p:cNvPr>
          <p:cNvSpPr/>
          <p:nvPr/>
        </p:nvSpPr>
        <p:spPr>
          <a:xfrm>
            <a:off x="451333" y="4102365"/>
            <a:ext cx="2870200" cy="5461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58C007B-2771-4447-B727-4770953F830C}"/>
              </a:ext>
            </a:extLst>
          </p:cNvPr>
          <p:cNvSpPr/>
          <p:nvPr/>
        </p:nvSpPr>
        <p:spPr>
          <a:xfrm>
            <a:off x="3810025" y="4001452"/>
            <a:ext cx="2870200" cy="5461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un 26">
            <a:extLst>
              <a:ext uri="{FF2B5EF4-FFF2-40B4-BE49-F238E27FC236}">
                <a16:creationId xmlns:a16="http://schemas.microsoft.com/office/drawing/2014/main" id="{290C66AF-0409-4F30-851F-3F8C54121CD9}"/>
              </a:ext>
            </a:extLst>
          </p:cNvPr>
          <p:cNvSpPr/>
          <p:nvPr/>
        </p:nvSpPr>
        <p:spPr>
          <a:xfrm>
            <a:off x="3414092" y="677873"/>
            <a:ext cx="1224170" cy="1225544"/>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C4910C12-ECDB-4057-BF72-E4568783834B}"/>
              </a:ext>
            </a:extLst>
          </p:cNvPr>
          <p:cNvCxnSpPr>
            <a:cxnSpLocks/>
          </p:cNvCxnSpPr>
          <p:nvPr/>
        </p:nvCxnSpPr>
        <p:spPr>
          <a:xfrm>
            <a:off x="4127073" y="1948625"/>
            <a:ext cx="619953" cy="1957383"/>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F160DE-E8E1-4441-819F-BFF4C85212DB}"/>
              </a:ext>
            </a:extLst>
          </p:cNvPr>
          <p:cNvSpPr txBox="1"/>
          <p:nvPr/>
        </p:nvSpPr>
        <p:spPr>
          <a:xfrm rot="3969368">
            <a:off x="187736" y="3442744"/>
            <a:ext cx="2870200" cy="276999"/>
          </a:xfrm>
          <a:prstGeom prst="rect">
            <a:avLst/>
          </a:prstGeom>
          <a:noFill/>
        </p:spPr>
        <p:txBody>
          <a:bodyPr wrap="square" rtlCol="0">
            <a:spAutoFit/>
          </a:bodyPr>
          <a:lstStyle/>
          <a:p>
            <a:r>
              <a:rPr lang="en-GB" sz="1200" dirty="0">
                <a:latin typeface="Tw Cen MT" panose="020B0602020104020603" pitchFamily="34" charset="0"/>
              </a:rPr>
              <a:t>Short wave radiation </a:t>
            </a:r>
          </a:p>
        </p:txBody>
      </p:sp>
      <p:sp>
        <p:nvSpPr>
          <p:cNvPr id="33" name="TextBox 32">
            <a:extLst>
              <a:ext uri="{FF2B5EF4-FFF2-40B4-BE49-F238E27FC236}">
                <a16:creationId xmlns:a16="http://schemas.microsoft.com/office/drawing/2014/main" id="{1053792E-3C27-4336-B960-B25A57B4805F}"/>
              </a:ext>
            </a:extLst>
          </p:cNvPr>
          <p:cNvSpPr txBox="1"/>
          <p:nvPr/>
        </p:nvSpPr>
        <p:spPr>
          <a:xfrm>
            <a:off x="1508516" y="4178220"/>
            <a:ext cx="2017597" cy="369332"/>
          </a:xfrm>
          <a:prstGeom prst="rect">
            <a:avLst/>
          </a:prstGeom>
          <a:noFill/>
        </p:spPr>
        <p:txBody>
          <a:bodyPr wrap="square" rtlCol="0">
            <a:spAutoFit/>
          </a:bodyPr>
          <a:lstStyle/>
          <a:p>
            <a:r>
              <a:rPr lang="en-GB" dirty="0">
                <a:latin typeface="Tw Cen MT" panose="020B0602020104020603" pitchFamily="34" charset="0"/>
              </a:rPr>
              <a:t>Ice</a:t>
            </a:r>
          </a:p>
        </p:txBody>
      </p:sp>
      <p:cxnSp>
        <p:nvCxnSpPr>
          <p:cNvPr id="36" name="Straight Arrow Connector 35">
            <a:extLst>
              <a:ext uri="{FF2B5EF4-FFF2-40B4-BE49-F238E27FC236}">
                <a16:creationId xmlns:a16="http://schemas.microsoft.com/office/drawing/2014/main" id="{7E658143-BB73-44A9-9E45-95DE323BB48D}"/>
              </a:ext>
            </a:extLst>
          </p:cNvPr>
          <p:cNvCxnSpPr>
            <a:cxnSpLocks/>
          </p:cNvCxnSpPr>
          <p:nvPr/>
        </p:nvCxnSpPr>
        <p:spPr>
          <a:xfrm flipV="1">
            <a:off x="1886433" y="1503993"/>
            <a:ext cx="1029045" cy="2473842"/>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8B4D99E-A701-4ED5-B2F4-950B38DA4550}"/>
              </a:ext>
            </a:extLst>
          </p:cNvPr>
          <p:cNvSpPr txBox="1"/>
          <p:nvPr/>
        </p:nvSpPr>
        <p:spPr>
          <a:xfrm rot="17678302">
            <a:off x="1179666" y="1764917"/>
            <a:ext cx="2870200" cy="276999"/>
          </a:xfrm>
          <a:prstGeom prst="rect">
            <a:avLst/>
          </a:prstGeom>
          <a:noFill/>
        </p:spPr>
        <p:txBody>
          <a:bodyPr wrap="square" rtlCol="0">
            <a:spAutoFit/>
          </a:bodyPr>
          <a:lstStyle/>
          <a:p>
            <a:r>
              <a:rPr lang="en-GB" sz="1200" dirty="0">
                <a:latin typeface="Tw Cen MT" panose="020B0602020104020603" pitchFamily="34" charset="0"/>
              </a:rPr>
              <a:t>90% Short wave radiation </a:t>
            </a:r>
          </a:p>
        </p:txBody>
      </p:sp>
      <p:cxnSp>
        <p:nvCxnSpPr>
          <p:cNvPr id="42" name="Straight Arrow Connector 41">
            <a:extLst>
              <a:ext uri="{FF2B5EF4-FFF2-40B4-BE49-F238E27FC236}">
                <a16:creationId xmlns:a16="http://schemas.microsoft.com/office/drawing/2014/main" id="{2AA37E48-DAB1-4E15-9B25-EC64DA7B00B4}"/>
              </a:ext>
            </a:extLst>
          </p:cNvPr>
          <p:cNvCxnSpPr>
            <a:cxnSpLocks/>
          </p:cNvCxnSpPr>
          <p:nvPr/>
        </p:nvCxnSpPr>
        <p:spPr>
          <a:xfrm flipV="1">
            <a:off x="2915478" y="3810108"/>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C0266ED-22D8-45D2-8F2A-0F461B38C2DC}"/>
              </a:ext>
            </a:extLst>
          </p:cNvPr>
          <p:cNvCxnSpPr>
            <a:cxnSpLocks/>
          </p:cNvCxnSpPr>
          <p:nvPr/>
        </p:nvCxnSpPr>
        <p:spPr>
          <a:xfrm flipV="1">
            <a:off x="2750378" y="3740577"/>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C4B4E8-EF81-406F-9E90-DB281BF867B1}"/>
              </a:ext>
            </a:extLst>
          </p:cNvPr>
          <p:cNvCxnSpPr>
            <a:cxnSpLocks/>
          </p:cNvCxnSpPr>
          <p:nvPr/>
        </p:nvCxnSpPr>
        <p:spPr>
          <a:xfrm flipV="1">
            <a:off x="2609244" y="3740577"/>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4896439-8231-45EE-890F-809ACBE6B347}"/>
              </a:ext>
            </a:extLst>
          </p:cNvPr>
          <p:cNvSpPr txBox="1"/>
          <p:nvPr/>
        </p:nvSpPr>
        <p:spPr>
          <a:xfrm>
            <a:off x="2220320" y="3533566"/>
            <a:ext cx="2870200" cy="276999"/>
          </a:xfrm>
          <a:prstGeom prst="rect">
            <a:avLst/>
          </a:prstGeom>
          <a:noFill/>
        </p:spPr>
        <p:txBody>
          <a:bodyPr wrap="square" rtlCol="0">
            <a:spAutoFit/>
          </a:bodyPr>
          <a:lstStyle/>
          <a:p>
            <a:r>
              <a:rPr lang="en-GB" sz="1200" dirty="0">
                <a:latin typeface="Tw Cen MT" panose="020B0602020104020603" pitchFamily="34" charset="0"/>
              </a:rPr>
              <a:t>Long wave radiation </a:t>
            </a:r>
          </a:p>
        </p:txBody>
      </p:sp>
      <p:sp>
        <p:nvSpPr>
          <p:cNvPr id="49" name="TextBox 48">
            <a:extLst>
              <a:ext uri="{FF2B5EF4-FFF2-40B4-BE49-F238E27FC236}">
                <a16:creationId xmlns:a16="http://schemas.microsoft.com/office/drawing/2014/main" id="{ED1A2EF9-5501-4F9D-8B4D-73893E38044F}"/>
              </a:ext>
            </a:extLst>
          </p:cNvPr>
          <p:cNvSpPr txBox="1"/>
          <p:nvPr/>
        </p:nvSpPr>
        <p:spPr>
          <a:xfrm rot="3969368">
            <a:off x="3412243" y="3258299"/>
            <a:ext cx="2870200" cy="276999"/>
          </a:xfrm>
          <a:prstGeom prst="rect">
            <a:avLst/>
          </a:prstGeom>
          <a:noFill/>
        </p:spPr>
        <p:txBody>
          <a:bodyPr wrap="square" rtlCol="0">
            <a:spAutoFit/>
          </a:bodyPr>
          <a:lstStyle/>
          <a:p>
            <a:r>
              <a:rPr lang="en-GB" sz="1200" dirty="0">
                <a:latin typeface="Tw Cen MT" panose="020B0602020104020603" pitchFamily="34" charset="0"/>
              </a:rPr>
              <a:t>Short wave radiation </a:t>
            </a:r>
          </a:p>
        </p:txBody>
      </p:sp>
      <p:cxnSp>
        <p:nvCxnSpPr>
          <p:cNvPr id="50" name="Straight Arrow Connector 49">
            <a:extLst>
              <a:ext uri="{FF2B5EF4-FFF2-40B4-BE49-F238E27FC236}">
                <a16:creationId xmlns:a16="http://schemas.microsoft.com/office/drawing/2014/main" id="{5B4ADB8F-942D-4227-A030-F01E3D039D0E}"/>
              </a:ext>
            </a:extLst>
          </p:cNvPr>
          <p:cNvCxnSpPr>
            <a:cxnSpLocks/>
          </p:cNvCxnSpPr>
          <p:nvPr/>
        </p:nvCxnSpPr>
        <p:spPr>
          <a:xfrm flipV="1">
            <a:off x="5327533" y="1336266"/>
            <a:ext cx="1029045" cy="2473842"/>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4BCA80E-9D12-4503-92EE-060C9978B0D3}"/>
              </a:ext>
            </a:extLst>
          </p:cNvPr>
          <p:cNvSpPr txBox="1"/>
          <p:nvPr/>
        </p:nvSpPr>
        <p:spPr>
          <a:xfrm rot="17678302">
            <a:off x="4518600" y="1764917"/>
            <a:ext cx="2870200" cy="276999"/>
          </a:xfrm>
          <a:prstGeom prst="rect">
            <a:avLst/>
          </a:prstGeom>
          <a:noFill/>
        </p:spPr>
        <p:txBody>
          <a:bodyPr wrap="square" rtlCol="0">
            <a:spAutoFit/>
          </a:bodyPr>
          <a:lstStyle/>
          <a:p>
            <a:r>
              <a:rPr lang="en-GB" sz="1200" dirty="0">
                <a:latin typeface="Tw Cen MT" panose="020B0602020104020603" pitchFamily="34" charset="0"/>
              </a:rPr>
              <a:t>1% Short wave radiation </a:t>
            </a:r>
          </a:p>
        </p:txBody>
      </p:sp>
      <p:cxnSp>
        <p:nvCxnSpPr>
          <p:cNvPr id="52" name="Straight Arrow Connector 51">
            <a:extLst>
              <a:ext uri="{FF2B5EF4-FFF2-40B4-BE49-F238E27FC236}">
                <a16:creationId xmlns:a16="http://schemas.microsoft.com/office/drawing/2014/main" id="{9954F098-DA50-4123-8173-D71B8C7CFFB2}"/>
              </a:ext>
            </a:extLst>
          </p:cNvPr>
          <p:cNvCxnSpPr>
            <a:cxnSpLocks/>
          </p:cNvCxnSpPr>
          <p:nvPr/>
        </p:nvCxnSpPr>
        <p:spPr>
          <a:xfrm flipV="1">
            <a:off x="6356578" y="3721846"/>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D409FE9-B70A-4A51-8E0C-1C6D17797287}"/>
              </a:ext>
            </a:extLst>
          </p:cNvPr>
          <p:cNvCxnSpPr>
            <a:cxnSpLocks/>
          </p:cNvCxnSpPr>
          <p:nvPr/>
        </p:nvCxnSpPr>
        <p:spPr>
          <a:xfrm flipV="1">
            <a:off x="6077778" y="3721846"/>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32AF7A0-B73F-4E24-A4D9-5EAA11652B62}"/>
              </a:ext>
            </a:extLst>
          </p:cNvPr>
          <p:cNvCxnSpPr>
            <a:cxnSpLocks/>
          </p:cNvCxnSpPr>
          <p:nvPr/>
        </p:nvCxnSpPr>
        <p:spPr>
          <a:xfrm flipV="1">
            <a:off x="6217478" y="3740577"/>
            <a:ext cx="0" cy="5211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C3EB14B-B67B-483C-A629-97D742A3A455}"/>
              </a:ext>
            </a:extLst>
          </p:cNvPr>
          <p:cNvSpPr txBox="1"/>
          <p:nvPr/>
        </p:nvSpPr>
        <p:spPr>
          <a:xfrm>
            <a:off x="5704938" y="3444847"/>
            <a:ext cx="2870200" cy="276999"/>
          </a:xfrm>
          <a:prstGeom prst="rect">
            <a:avLst/>
          </a:prstGeom>
          <a:noFill/>
        </p:spPr>
        <p:txBody>
          <a:bodyPr wrap="square" rtlCol="0">
            <a:spAutoFit/>
          </a:bodyPr>
          <a:lstStyle/>
          <a:p>
            <a:r>
              <a:rPr lang="en-GB" sz="1200" dirty="0">
                <a:latin typeface="Tw Cen MT" panose="020B0602020104020603" pitchFamily="34" charset="0"/>
              </a:rPr>
              <a:t>Long wave radiation </a:t>
            </a:r>
          </a:p>
        </p:txBody>
      </p:sp>
      <p:sp>
        <p:nvSpPr>
          <p:cNvPr id="56" name="TextBox 55">
            <a:extLst>
              <a:ext uri="{FF2B5EF4-FFF2-40B4-BE49-F238E27FC236}">
                <a16:creationId xmlns:a16="http://schemas.microsoft.com/office/drawing/2014/main" id="{CFE2E4BF-C919-4931-8888-D1AF765B442C}"/>
              </a:ext>
            </a:extLst>
          </p:cNvPr>
          <p:cNvSpPr txBox="1"/>
          <p:nvPr/>
        </p:nvSpPr>
        <p:spPr>
          <a:xfrm>
            <a:off x="4696139" y="4083254"/>
            <a:ext cx="2017597" cy="369332"/>
          </a:xfrm>
          <a:prstGeom prst="rect">
            <a:avLst/>
          </a:prstGeom>
          <a:noFill/>
        </p:spPr>
        <p:txBody>
          <a:bodyPr wrap="square" rtlCol="0">
            <a:spAutoFit/>
          </a:bodyPr>
          <a:lstStyle/>
          <a:p>
            <a:r>
              <a:rPr lang="en-GB" dirty="0">
                <a:solidFill>
                  <a:schemeClr val="bg1"/>
                </a:solidFill>
                <a:latin typeface="Tw Cen MT" panose="020B0602020104020603" pitchFamily="34" charset="0"/>
              </a:rPr>
              <a:t>Tarmac</a:t>
            </a:r>
          </a:p>
        </p:txBody>
      </p:sp>
      <p:pic>
        <p:nvPicPr>
          <p:cNvPr id="1026" name="Picture 2">
            <a:extLst>
              <a:ext uri="{FF2B5EF4-FFF2-40B4-BE49-F238E27FC236}">
                <a16:creationId xmlns:a16="http://schemas.microsoft.com/office/drawing/2014/main" id="{61323ABC-6C1D-4E14-A9F1-DDFC9554B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33"/>
          <a:stretch/>
        </p:blipFill>
        <p:spPr bwMode="auto">
          <a:xfrm>
            <a:off x="8018430" y="2891579"/>
            <a:ext cx="3948855" cy="349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8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par>
                                <p:cTn id="19" presetID="22" presetClass="entr" presetSubtype="4"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par>
                                <p:cTn id="22" presetID="2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par>
                                <p:cTn id="43" presetID="22" presetClass="entr" presetSubtype="1"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down)">
                                      <p:cBhvr>
                                        <p:cTn id="50" dur="500"/>
                                        <p:tgtEl>
                                          <p:spTgt spid="5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down)">
                                      <p:cBhvr>
                                        <p:cTn id="53" dur="500"/>
                                        <p:tgtEl>
                                          <p:spTgt spid="51"/>
                                        </p:tgtEl>
                                      </p:cBhvr>
                                    </p:animEffect>
                                  </p:childTnLst>
                                </p:cTn>
                              </p:par>
                              <p:par>
                                <p:cTn id="54" presetID="2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par>
                                <p:cTn id="57" presetID="22" presetClass="entr" presetSubtype="4"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500"/>
                                        <p:tgtEl>
                                          <p:spTgt spid="54"/>
                                        </p:tgtEl>
                                      </p:cBhvr>
                                    </p:animEffect>
                                  </p:childTnLst>
                                </p:cTn>
                              </p:par>
                              <p:par>
                                <p:cTn id="60" presetID="22" presetClass="entr" presetSubtype="4"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fade">
                                      <p:cBhvr>
                                        <p:cTn id="7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p:bldP spid="40" grpId="0"/>
      <p:bldP spid="47" grpId="0"/>
      <p:bldP spid="49" grpId="0"/>
      <p:bldP spid="51"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8026400" y="2459504"/>
            <a:ext cx="3302000" cy="1938992"/>
          </a:xfrm>
          <a:prstGeom prst="rect">
            <a:avLst/>
          </a:prstGeom>
          <a:noFill/>
        </p:spPr>
        <p:txBody>
          <a:bodyPr wrap="square" rtlCol="0">
            <a:spAutoFit/>
          </a:bodyPr>
          <a:lstStyle/>
          <a:p>
            <a:r>
              <a:rPr lang="en-GB" sz="4000" dirty="0">
                <a:solidFill>
                  <a:srgbClr val="00B0F0"/>
                </a:solidFill>
                <a:latin typeface="Tw Cen MT" panose="020B0602020104020603" pitchFamily="34" charset="0"/>
              </a:rPr>
              <a:t>How long wave radiation heats the planet </a:t>
            </a:r>
          </a:p>
        </p:txBody>
      </p:sp>
      <p:pic>
        <p:nvPicPr>
          <p:cNvPr id="2" name="Picture 1">
            <a:extLst>
              <a:ext uri="{FF2B5EF4-FFF2-40B4-BE49-F238E27FC236}">
                <a16:creationId xmlns:a16="http://schemas.microsoft.com/office/drawing/2014/main" id="{C148ADFB-1E49-425A-92A5-3F3F68C1EF95}"/>
              </a:ext>
            </a:extLst>
          </p:cNvPr>
          <p:cNvPicPr>
            <a:picLocks noChangeAspect="1"/>
          </p:cNvPicPr>
          <p:nvPr/>
        </p:nvPicPr>
        <p:blipFill rotWithShape="1">
          <a:blip r:embed="rId3"/>
          <a:srcRect b="47222"/>
          <a:stretch/>
        </p:blipFill>
        <p:spPr>
          <a:xfrm>
            <a:off x="333835" y="3238500"/>
            <a:ext cx="6886068" cy="3619500"/>
          </a:xfrm>
          <a:prstGeom prst="rect">
            <a:avLst/>
          </a:prstGeom>
        </p:spPr>
      </p:pic>
      <p:sp>
        <p:nvSpPr>
          <p:cNvPr id="3" name="Sun 2">
            <a:extLst>
              <a:ext uri="{FF2B5EF4-FFF2-40B4-BE49-F238E27FC236}">
                <a16:creationId xmlns:a16="http://schemas.microsoft.com/office/drawing/2014/main" id="{6745FFDF-50F0-45C2-9887-4012DE0734C0}"/>
              </a:ext>
            </a:extLst>
          </p:cNvPr>
          <p:cNvSpPr/>
          <p:nvPr/>
        </p:nvSpPr>
        <p:spPr>
          <a:xfrm>
            <a:off x="-1" y="0"/>
            <a:ext cx="1397000" cy="14224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a:extLst>
              <a:ext uri="{FF2B5EF4-FFF2-40B4-BE49-F238E27FC236}">
                <a16:creationId xmlns:a16="http://schemas.microsoft.com/office/drawing/2014/main" id="{CD8D36CD-487D-4E80-AA23-B7202E7C8F63}"/>
              </a:ext>
            </a:extLst>
          </p:cNvPr>
          <p:cNvSpPr/>
          <p:nvPr/>
        </p:nvSpPr>
        <p:spPr>
          <a:xfrm>
            <a:off x="-1" y="2578100"/>
            <a:ext cx="7553739" cy="5562600"/>
          </a:xfrm>
          <a:prstGeom prst="arc">
            <a:avLst>
              <a:gd name="adj1" fmla="val 11024910"/>
              <a:gd name="adj2" fmla="val 156634"/>
            </a:avLst>
          </a:prstGeom>
          <a:noFill/>
          <a:ln w="57150">
            <a:solidFill>
              <a:schemeClr val="bg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69DB8E6-2804-44ED-A211-48187E5F40FE}"/>
              </a:ext>
            </a:extLst>
          </p:cNvPr>
          <p:cNvCxnSpPr>
            <a:cxnSpLocks/>
          </p:cNvCxnSpPr>
          <p:nvPr/>
        </p:nvCxnSpPr>
        <p:spPr>
          <a:xfrm>
            <a:off x="973782" y="1157024"/>
            <a:ext cx="1159818" cy="2386276"/>
          </a:xfrm>
          <a:prstGeom prst="straightConnector1">
            <a:avLst/>
          </a:prstGeom>
          <a:ln w="762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E30886-7085-4A86-8239-BA342757112B}"/>
              </a:ext>
            </a:extLst>
          </p:cNvPr>
          <p:cNvSpPr txBox="1"/>
          <p:nvPr/>
        </p:nvSpPr>
        <p:spPr>
          <a:xfrm rot="3969368">
            <a:off x="464349" y="2652503"/>
            <a:ext cx="2870200" cy="276999"/>
          </a:xfrm>
          <a:prstGeom prst="rect">
            <a:avLst/>
          </a:prstGeom>
          <a:noFill/>
        </p:spPr>
        <p:txBody>
          <a:bodyPr wrap="square" rtlCol="0">
            <a:spAutoFit/>
          </a:bodyPr>
          <a:lstStyle/>
          <a:p>
            <a:r>
              <a:rPr lang="en-GB" sz="1200" dirty="0">
                <a:latin typeface="Tw Cen MT" panose="020B0602020104020603" pitchFamily="34" charset="0"/>
              </a:rPr>
              <a:t>Short wave radiation </a:t>
            </a:r>
          </a:p>
        </p:txBody>
      </p:sp>
      <p:cxnSp>
        <p:nvCxnSpPr>
          <p:cNvPr id="18" name="Straight Arrow Connector 17">
            <a:extLst>
              <a:ext uri="{FF2B5EF4-FFF2-40B4-BE49-F238E27FC236}">
                <a16:creationId xmlns:a16="http://schemas.microsoft.com/office/drawing/2014/main" id="{EDFB4A81-C5B4-442B-8C0F-7B81A6CD3F4D}"/>
              </a:ext>
            </a:extLst>
          </p:cNvPr>
          <p:cNvCxnSpPr>
            <a:cxnSpLocks/>
          </p:cNvCxnSpPr>
          <p:nvPr/>
        </p:nvCxnSpPr>
        <p:spPr>
          <a:xfrm flipV="1">
            <a:off x="6242878" y="1860376"/>
            <a:ext cx="0" cy="22992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4ABF39-C100-405D-B8DF-AC3898F94273}"/>
              </a:ext>
            </a:extLst>
          </p:cNvPr>
          <p:cNvCxnSpPr>
            <a:cxnSpLocks/>
          </p:cNvCxnSpPr>
          <p:nvPr/>
        </p:nvCxnSpPr>
        <p:spPr>
          <a:xfrm flipV="1">
            <a:off x="2435639" y="2869670"/>
            <a:ext cx="0" cy="5974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EDBE58-85BA-41CA-905C-4C90E958B9C7}"/>
              </a:ext>
            </a:extLst>
          </p:cNvPr>
          <p:cNvCxnSpPr>
            <a:cxnSpLocks/>
          </p:cNvCxnSpPr>
          <p:nvPr/>
        </p:nvCxnSpPr>
        <p:spPr>
          <a:xfrm flipV="1">
            <a:off x="3512378" y="1422399"/>
            <a:ext cx="0" cy="1822716"/>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76CBD1-BDBE-463B-A434-9CE4801EA47C}"/>
              </a:ext>
            </a:extLst>
          </p:cNvPr>
          <p:cNvCxnSpPr>
            <a:cxnSpLocks/>
          </p:cNvCxnSpPr>
          <p:nvPr/>
        </p:nvCxnSpPr>
        <p:spPr>
          <a:xfrm flipV="1">
            <a:off x="4287078" y="2641070"/>
            <a:ext cx="0" cy="5974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3AF5CB-C04D-46A2-BBE3-CFD6EFCE64CB}"/>
              </a:ext>
            </a:extLst>
          </p:cNvPr>
          <p:cNvCxnSpPr>
            <a:cxnSpLocks/>
          </p:cNvCxnSpPr>
          <p:nvPr/>
        </p:nvCxnSpPr>
        <p:spPr>
          <a:xfrm flipV="1">
            <a:off x="4972878" y="2831570"/>
            <a:ext cx="0" cy="5974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690414-06CC-4FAF-A53B-D932FC937B0D}"/>
              </a:ext>
            </a:extLst>
          </p:cNvPr>
          <p:cNvCxnSpPr>
            <a:cxnSpLocks/>
          </p:cNvCxnSpPr>
          <p:nvPr/>
        </p:nvCxnSpPr>
        <p:spPr>
          <a:xfrm>
            <a:off x="5130800" y="2921000"/>
            <a:ext cx="228600" cy="62230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61FD67-04D7-4409-94A0-24EE425172F8}"/>
              </a:ext>
            </a:extLst>
          </p:cNvPr>
          <p:cNvCxnSpPr>
            <a:cxnSpLocks/>
          </p:cNvCxnSpPr>
          <p:nvPr/>
        </p:nvCxnSpPr>
        <p:spPr>
          <a:xfrm flipV="1">
            <a:off x="5544378" y="3009370"/>
            <a:ext cx="0" cy="6990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876B084-523F-47F6-8477-2E06847F35B8}"/>
              </a:ext>
            </a:extLst>
          </p:cNvPr>
          <p:cNvCxnSpPr>
            <a:cxnSpLocks/>
          </p:cNvCxnSpPr>
          <p:nvPr/>
        </p:nvCxnSpPr>
        <p:spPr>
          <a:xfrm>
            <a:off x="4445000" y="2736585"/>
            <a:ext cx="228600" cy="62230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0E88BAB-CFF3-4B06-86D0-9EDE2CA88516}"/>
              </a:ext>
            </a:extLst>
          </p:cNvPr>
          <p:cNvCxnSpPr>
            <a:cxnSpLocks/>
          </p:cNvCxnSpPr>
          <p:nvPr/>
        </p:nvCxnSpPr>
        <p:spPr>
          <a:xfrm>
            <a:off x="2556289" y="2869670"/>
            <a:ext cx="313496" cy="451115"/>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05F606-ECAE-4715-AA09-7CA69413D6FB}"/>
              </a:ext>
            </a:extLst>
          </p:cNvPr>
          <p:cNvCxnSpPr>
            <a:cxnSpLocks/>
          </p:cNvCxnSpPr>
          <p:nvPr/>
        </p:nvCxnSpPr>
        <p:spPr>
          <a:xfrm flipV="1">
            <a:off x="2953578" y="2723355"/>
            <a:ext cx="0" cy="597430"/>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46A2D5C-54F3-46A9-9916-5F25E95A3B16}"/>
              </a:ext>
            </a:extLst>
          </p:cNvPr>
          <p:cNvSpPr txBox="1"/>
          <p:nvPr/>
        </p:nvSpPr>
        <p:spPr>
          <a:xfrm>
            <a:off x="3484770" y="2022107"/>
            <a:ext cx="2870200" cy="276999"/>
          </a:xfrm>
          <a:prstGeom prst="rect">
            <a:avLst/>
          </a:prstGeom>
          <a:noFill/>
        </p:spPr>
        <p:txBody>
          <a:bodyPr wrap="square" rtlCol="0">
            <a:spAutoFit/>
          </a:bodyPr>
          <a:lstStyle/>
          <a:p>
            <a:r>
              <a:rPr lang="en-GB" sz="1200" dirty="0">
                <a:latin typeface="Tw Cen MT" panose="020B0602020104020603" pitchFamily="34" charset="0"/>
              </a:rPr>
              <a:t>Long wave radiation </a:t>
            </a:r>
          </a:p>
        </p:txBody>
      </p:sp>
      <p:cxnSp>
        <p:nvCxnSpPr>
          <p:cNvPr id="38" name="Straight Arrow Connector 37">
            <a:extLst>
              <a:ext uri="{FF2B5EF4-FFF2-40B4-BE49-F238E27FC236}">
                <a16:creationId xmlns:a16="http://schemas.microsoft.com/office/drawing/2014/main" id="{6C5E46F9-646A-40D6-9205-1830578F1FDC}"/>
              </a:ext>
            </a:extLst>
          </p:cNvPr>
          <p:cNvCxnSpPr>
            <a:cxnSpLocks/>
          </p:cNvCxnSpPr>
          <p:nvPr/>
        </p:nvCxnSpPr>
        <p:spPr>
          <a:xfrm flipV="1">
            <a:off x="2246489" y="372533"/>
            <a:ext cx="0" cy="3056467"/>
          </a:xfrm>
          <a:prstGeom prst="straightConnector1">
            <a:avLst/>
          </a:prstGeom>
          <a:ln w="762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2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5D02A-745C-4D0D-948A-E7A1C103DE18}"/>
              </a:ext>
            </a:extLst>
          </p:cNvPr>
          <p:cNvSpPr/>
          <p:nvPr/>
        </p:nvSpPr>
        <p:spPr>
          <a:xfrm>
            <a:off x="7553739"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C43207A-C181-400D-98B7-73720B14A8C4}"/>
              </a:ext>
            </a:extLst>
          </p:cNvPr>
          <p:cNvSpPr txBox="1"/>
          <p:nvPr/>
        </p:nvSpPr>
        <p:spPr>
          <a:xfrm>
            <a:off x="7962899" y="430480"/>
            <a:ext cx="3914085" cy="1938992"/>
          </a:xfrm>
          <a:prstGeom prst="rect">
            <a:avLst/>
          </a:prstGeom>
          <a:noFill/>
        </p:spPr>
        <p:txBody>
          <a:bodyPr wrap="square" rtlCol="0">
            <a:spAutoFit/>
          </a:bodyPr>
          <a:lstStyle/>
          <a:p>
            <a:r>
              <a:rPr lang="en-GB" sz="4000" dirty="0">
                <a:solidFill>
                  <a:schemeClr val="bg1"/>
                </a:solidFill>
                <a:latin typeface="Tw Cen MT" panose="020B0602020104020603" pitchFamily="34" charset="0"/>
              </a:rPr>
              <a:t>So why do green house gases matter?</a:t>
            </a:r>
          </a:p>
        </p:txBody>
      </p:sp>
      <p:pic>
        <p:nvPicPr>
          <p:cNvPr id="31" name="Picture 30">
            <a:extLst>
              <a:ext uri="{FF2B5EF4-FFF2-40B4-BE49-F238E27FC236}">
                <a16:creationId xmlns:a16="http://schemas.microsoft.com/office/drawing/2014/main" id="{06BF83D2-B489-4253-A53D-30DA055147E7}"/>
              </a:ext>
            </a:extLst>
          </p:cNvPr>
          <p:cNvPicPr>
            <a:picLocks noChangeAspect="1"/>
          </p:cNvPicPr>
          <p:nvPr/>
        </p:nvPicPr>
        <p:blipFill rotWithShape="1">
          <a:blip r:embed="rId3"/>
          <a:srcRect l="53597" b="75272"/>
          <a:stretch/>
        </p:blipFill>
        <p:spPr>
          <a:xfrm>
            <a:off x="-2" y="3644900"/>
            <a:ext cx="6054327" cy="3213100"/>
          </a:xfrm>
          <a:prstGeom prst="rect">
            <a:avLst/>
          </a:prstGeom>
        </p:spPr>
      </p:pic>
      <p:sp>
        <p:nvSpPr>
          <p:cNvPr id="34" name="Arc 33">
            <a:extLst>
              <a:ext uri="{FF2B5EF4-FFF2-40B4-BE49-F238E27FC236}">
                <a16:creationId xmlns:a16="http://schemas.microsoft.com/office/drawing/2014/main" id="{FF1C88FE-D77F-4E61-88FA-02187F0E8A4B}"/>
              </a:ext>
            </a:extLst>
          </p:cNvPr>
          <p:cNvSpPr/>
          <p:nvPr/>
        </p:nvSpPr>
        <p:spPr>
          <a:xfrm rot="2002518">
            <a:off x="-741436" y="1444297"/>
            <a:ext cx="9036612" cy="3360574"/>
          </a:xfrm>
          <a:prstGeom prst="arc">
            <a:avLst>
              <a:gd name="adj1" fmla="val 11024910"/>
              <a:gd name="adj2" fmla="val 156634"/>
            </a:avLst>
          </a:prstGeom>
          <a:noFill/>
          <a:ln w="57150">
            <a:solidFill>
              <a:srgbClr val="00B0F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FF11BE7E-089A-48D5-BD93-CF2B518EA5E0}"/>
              </a:ext>
            </a:extLst>
          </p:cNvPr>
          <p:cNvCxnSpPr>
            <a:cxnSpLocks/>
          </p:cNvCxnSpPr>
          <p:nvPr/>
        </p:nvCxnSpPr>
        <p:spPr>
          <a:xfrm flipV="1">
            <a:off x="2631244" y="2800688"/>
            <a:ext cx="619956" cy="152130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279B68F-87E0-4E88-B808-3290EC4B1325}"/>
              </a:ext>
            </a:extLst>
          </p:cNvPr>
          <p:cNvCxnSpPr>
            <a:cxnSpLocks/>
          </p:cNvCxnSpPr>
          <p:nvPr/>
        </p:nvCxnSpPr>
        <p:spPr>
          <a:xfrm>
            <a:off x="3741064" y="2727006"/>
            <a:ext cx="379736" cy="701994"/>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F077004-7E82-4754-81B8-B76E7A749EA3}"/>
              </a:ext>
            </a:extLst>
          </p:cNvPr>
          <p:cNvCxnSpPr>
            <a:cxnSpLocks/>
          </p:cNvCxnSpPr>
          <p:nvPr/>
        </p:nvCxnSpPr>
        <p:spPr>
          <a:xfrm>
            <a:off x="4135013" y="2599486"/>
            <a:ext cx="555104" cy="525098"/>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C4BE32B-FC78-449A-A4FF-A4482FE69204}"/>
              </a:ext>
            </a:extLst>
          </p:cNvPr>
          <p:cNvCxnSpPr>
            <a:cxnSpLocks/>
          </p:cNvCxnSpPr>
          <p:nvPr/>
        </p:nvCxnSpPr>
        <p:spPr>
          <a:xfrm flipV="1">
            <a:off x="4314534" y="2178746"/>
            <a:ext cx="751166" cy="91044"/>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5CC9288-6146-489D-98FC-1250182A8508}"/>
              </a:ext>
            </a:extLst>
          </p:cNvPr>
          <p:cNvCxnSpPr>
            <a:cxnSpLocks/>
          </p:cNvCxnSpPr>
          <p:nvPr/>
        </p:nvCxnSpPr>
        <p:spPr>
          <a:xfrm flipH="1">
            <a:off x="1836701" y="2214669"/>
            <a:ext cx="975915" cy="31341"/>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D42075A-0873-40A2-9F56-8D28C5BA899C}"/>
              </a:ext>
            </a:extLst>
          </p:cNvPr>
          <p:cNvCxnSpPr>
            <a:cxnSpLocks/>
          </p:cNvCxnSpPr>
          <p:nvPr/>
        </p:nvCxnSpPr>
        <p:spPr>
          <a:xfrm flipH="1" flipV="1">
            <a:off x="2324658" y="973279"/>
            <a:ext cx="616564" cy="855522"/>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D7B90CE-1468-4859-B3D9-18381777F344}"/>
              </a:ext>
            </a:extLst>
          </p:cNvPr>
          <p:cNvCxnSpPr>
            <a:cxnSpLocks/>
          </p:cNvCxnSpPr>
          <p:nvPr/>
        </p:nvCxnSpPr>
        <p:spPr>
          <a:xfrm flipH="1" flipV="1">
            <a:off x="3525556" y="1189510"/>
            <a:ext cx="40352" cy="618831"/>
          </a:xfrm>
          <a:prstGeom prst="straightConnector1">
            <a:avLst/>
          </a:prstGeom>
          <a:ln w="28575">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close up of a logo&#10;&#10;Description automatically generated">
            <a:extLst>
              <a:ext uri="{FF2B5EF4-FFF2-40B4-BE49-F238E27FC236}">
                <a16:creationId xmlns:a16="http://schemas.microsoft.com/office/drawing/2014/main" id="{26174291-640F-415F-B17A-8A181A9C3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130" y="1958737"/>
            <a:ext cx="665739" cy="665739"/>
          </a:xfrm>
          <a:prstGeom prst="rect">
            <a:avLst/>
          </a:prstGeom>
        </p:spPr>
      </p:pic>
      <p:pic>
        <p:nvPicPr>
          <p:cNvPr id="25" name="Picture 24" descr="A close up of a logo&#10;&#10;Description automatically generated">
            <a:extLst>
              <a:ext uri="{FF2B5EF4-FFF2-40B4-BE49-F238E27FC236}">
                <a16:creationId xmlns:a16="http://schemas.microsoft.com/office/drawing/2014/main" id="{9F03B8B6-2DCB-4A09-A7FD-B1AABBAFD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409" y="3611095"/>
            <a:ext cx="710895" cy="710895"/>
          </a:xfrm>
          <a:prstGeom prst="rect">
            <a:avLst/>
          </a:prstGeom>
        </p:spPr>
      </p:pic>
      <p:pic>
        <p:nvPicPr>
          <p:cNvPr id="104" name="Picture 103" descr="A close up of a logo&#10;&#10;Description automatically generated">
            <a:extLst>
              <a:ext uri="{FF2B5EF4-FFF2-40B4-BE49-F238E27FC236}">
                <a16:creationId xmlns:a16="http://schemas.microsoft.com/office/drawing/2014/main" id="{0A4284F5-5956-4263-927C-16BEF0FC6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743" y="1247842"/>
            <a:ext cx="710895" cy="710895"/>
          </a:xfrm>
          <a:prstGeom prst="rect">
            <a:avLst/>
          </a:prstGeom>
        </p:spPr>
      </p:pic>
      <p:pic>
        <p:nvPicPr>
          <p:cNvPr id="105" name="Picture 104" descr="A close up of a logo&#10;&#10;Description automatically generated">
            <a:extLst>
              <a:ext uri="{FF2B5EF4-FFF2-40B4-BE49-F238E27FC236}">
                <a16:creationId xmlns:a16="http://schemas.microsoft.com/office/drawing/2014/main" id="{FA31449A-4A27-42D6-8AF9-22AF0FB96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719" y="5261023"/>
            <a:ext cx="710895" cy="710895"/>
          </a:xfrm>
          <a:prstGeom prst="rect">
            <a:avLst/>
          </a:prstGeom>
        </p:spPr>
      </p:pic>
      <p:pic>
        <p:nvPicPr>
          <p:cNvPr id="107" name="Picture 106" descr="A close up of a logo&#10;&#10;Description automatically generated">
            <a:extLst>
              <a:ext uri="{FF2B5EF4-FFF2-40B4-BE49-F238E27FC236}">
                <a16:creationId xmlns:a16="http://schemas.microsoft.com/office/drawing/2014/main" id="{A7CE1C82-AA9E-4FDC-B3AE-C3DFA11F41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224" y="4998659"/>
            <a:ext cx="591335" cy="591335"/>
          </a:xfrm>
          <a:prstGeom prst="rect">
            <a:avLst/>
          </a:prstGeom>
        </p:spPr>
      </p:pic>
      <p:pic>
        <p:nvPicPr>
          <p:cNvPr id="110" name="Picture 109" descr="A close up of a logo&#10;&#10;Description automatically generated">
            <a:extLst>
              <a:ext uri="{FF2B5EF4-FFF2-40B4-BE49-F238E27FC236}">
                <a16:creationId xmlns:a16="http://schemas.microsoft.com/office/drawing/2014/main" id="{2BBA370B-6647-4998-AC48-9178B5986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805" y="4146846"/>
            <a:ext cx="591335" cy="591335"/>
          </a:xfrm>
          <a:prstGeom prst="rect">
            <a:avLst/>
          </a:prstGeom>
        </p:spPr>
      </p:pic>
      <p:pic>
        <p:nvPicPr>
          <p:cNvPr id="111" name="Picture 110" descr="A close up of a logo&#10;&#10;Description automatically generated">
            <a:extLst>
              <a:ext uri="{FF2B5EF4-FFF2-40B4-BE49-F238E27FC236}">
                <a16:creationId xmlns:a16="http://schemas.microsoft.com/office/drawing/2014/main" id="{54E5236F-96B3-4E99-B3D5-E6E1FDF8FC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766" y="2722950"/>
            <a:ext cx="591335" cy="591335"/>
          </a:xfrm>
          <a:prstGeom prst="rect">
            <a:avLst/>
          </a:prstGeom>
        </p:spPr>
      </p:pic>
      <p:sp>
        <p:nvSpPr>
          <p:cNvPr id="112" name="TextBox 111">
            <a:extLst>
              <a:ext uri="{FF2B5EF4-FFF2-40B4-BE49-F238E27FC236}">
                <a16:creationId xmlns:a16="http://schemas.microsoft.com/office/drawing/2014/main" id="{3B29A7DC-E4E2-45F7-B93A-B65D218813FF}"/>
              </a:ext>
            </a:extLst>
          </p:cNvPr>
          <p:cNvSpPr txBox="1"/>
          <p:nvPr/>
        </p:nvSpPr>
        <p:spPr>
          <a:xfrm rot="17405294">
            <a:off x="1611164" y="2755791"/>
            <a:ext cx="2870200" cy="276999"/>
          </a:xfrm>
          <a:prstGeom prst="rect">
            <a:avLst/>
          </a:prstGeom>
          <a:noFill/>
        </p:spPr>
        <p:txBody>
          <a:bodyPr wrap="square" rtlCol="0">
            <a:spAutoFit/>
          </a:bodyPr>
          <a:lstStyle/>
          <a:p>
            <a:r>
              <a:rPr lang="en-GB" sz="1200" dirty="0">
                <a:latin typeface="Tw Cen MT" panose="020B0602020104020603" pitchFamily="34" charset="0"/>
              </a:rPr>
              <a:t>Long wave radiation </a:t>
            </a:r>
          </a:p>
        </p:txBody>
      </p:sp>
    </p:spTree>
    <p:extLst>
      <p:ext uri="{BB962C8B-B14F-4D97-AF65-F5344CB8AC3E}">
        <p14:creationId xmlns:p14="http://schemas.microsoft.com/office/powerpoint/2010/main" val="11709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down)">
                                      <p:cBhvr>
                                        <p:cTn id="16" dur="500"/>
                                        <p:tgtEl>
                                          <p:spTgt spid="11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Effect transition="in" filter="fade">
                                      <p:cBhvr>
                                        <p:cTn id="22" dur="500"/>
                                        <p:tgtEl>
                                          <p:spTgt spid="65"/>
                                        </p:tgtEl>
                                      </p:cBhvr>
                                    </p:animEffect>
                                  </p:childTnLst>
                                </p:cTn>
                              </p:par>
                              <p:par>
                                <p:cTn id="23" presetID="53" presetClass="entr" presetSubtype="16"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par>
                                <p:cTn id="28" presetID="53" presetClass="entr" presetSubtype="16"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Effect transition="in" filter="fade">
                                      <p:cBhvr>
                                        <p:cTn id="32" dur="500"/>
                                        <p:tgtEl>
                                          <p:spTgt spid="67"/>
                                        </p:tgtEl>
                                      </p:cBhvr>
                                    </p:animEffect>
                                  </p:childTnLst>
                                </p:cTn>
                              </p:par>
                              <p:par>
                                <p:cTn id="33" presetID="53" presetClass="entr" presetSubtype="16"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par>
                                <p:cTn id="38" presetID="53" presetClass="entr" presetSubtype="16"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par>
                                <p:cTn id="43" presetID="53" presetClass="entr" presetSubtype="16"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Effect transition="in" filter="fade">
                                      <p:cBhvr>
                                        <p:cTn id="47" dur="500"/>
                                        <p:tgtEl>
                                          <p:spTgt spid="68"/>
                                        </p:tgtEl>
                                      </p:cBhvr>
                                    </p:animEffect>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fade">
                                      <p:cBhvr>
                                        <p:cTn id="56" dur="1000"/>
                                        <p:tgtEl>
                                          <p:spTgt spid="107"/>
                                        </p:tgtEl>
                                      </p:cBhvr>
                                    </p:animEffect>
                                    <p:anim calcmode="lin" valueType="num">
                                      <p:cBhvr>
                                        <p:cTn id="57" dur="1000" fill="hold"/>
                                        <p:tgtEl>
                                          <p:spTgt spid="107"/>
                                        </p:tgtEl>
                                        <p:attrNameLst>
                                          <p:attrName>ppt_x</p:attrName>
                                        </p:attrNameLst>
                                      </p:cBhvr>
                                      <p:tavLst>
                                        <p:tav tm="0">
                                          <p:val>
                                            <p:strVal val="#ppt_x"/>
                                          </p:val>
                                        </p:tav>
                                        <p:tav tm="100000">
                                          <p:val>
                                            <p:strVal val="#ppt_x"/>
                                          </p:val>
                                        </p:tav>
                                      </p:tavLst>
                                    </p:anim>
                                    <p:anim calcmode="lin" valueType="num">
                                      <p:cBhvr>
                                        <p:cTn id="58" dur="1000" fill="hold"/>
                                        <p:tgtEl>
                                          <p:spTgt spid="10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fade">
                                      <p:cBhvr>
                                        <p:cTn id="61" dur="1000"/>
                                        <p:tgtEl>
                                          <p:spTgt spid="105"/>
                                        </p:tgtEl>
                                      </p:cBhvr>
                                    </p:animEffect>
                                    <p:anim calcmode="lin" valueType="num">
                                      <p:cBhvr>
                                        <p:cTn id="62" dur="1000" fill="hold"/>
                                        <p:tgtEl>
                                          <p:spTgt spid="105"/>
                                        </p:tgtEl>
                                        <p:attrNameLst>
                                          <p:attrName>ppt_x</p:attrName>
                                        </p:attrNameLst>
                                      </p:cBhvr>
                                      <p:tavLst>
                                        <p:tav tm="0">
                                          <p:val>
                                            <p:strVal val="#ppt_x"/>
                                          </p:val>
                                        </p:tav>
                                        <p:tav tm="100000">
                                          <p:val>
                                            <p:strVal val="#ppt_x"/>
                                          </p:val>
                                        </p:tav>
                                      </p:tavLst>
                                    </p:anim>
                                    <p:anim calcmode="lin" valueType="num">
                                      <p:cBhvr>
                                        <p:cTn id="63" dur="1000" fill="hold"/>
                                        <p:tgtEl>
                                          <p:spTgt spid="10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anim calcmode="lin" valueType="num">
                                      <p:cBhvr>
                                        <p:cTn id="67" dur="1000" fill="hold"/>
                                        <p:tgtEl>
                                          <p:spTgt spid="110"/>
                                        </p:tgtEl>
                                        <p:attrNameLst>
                                          <p:attrName>ppt_x</p:attrName>
                                        </p:attrNameLst>
                                      </p:cBhvr>
                                      <p:tavLst>
                                        <p:tav tm="0">
                                          <p:val>
                                            <p:strVal val="#ppt_x"/>
                                          </p:val>
                                        </p:tav>
                                        <p:tav tm="100000">
                                          <p:val>
                                            <p:strVal val="#ppt_x"/>
                                          </p:val>
                                        </p:tav>
                                      </p:tavLst>
                                    </p:anim>
                                    <p:anim calcmode="lin" valueType="num">
                                      <p:cBhvr>
                                        <p:cTn id="68" dur="1000" fill="hold"/>
                                        <p:tgtEl>
                                          <p:spTgt spid="11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fade">
                                      <p:cBhvr>
                                        <p:cTn id="71" dur="1000"/>
                                        <p:tgtEl>
                                          <p:spTgt spid="111"/>
                                        </p:tgtEl>
                                      </p:cBhvr>
                                    </p:animEffect>
                                    <p:anim calcmode="lin" valueType="num">
                                      <p:cBhvr>
                                        <p:cTn id="72" dur="1000" fill="hold"/>
                                        <p:tgtEl>
                                          <p:spTgt spid="111"/>
                                        </p:tgtEl>
                                        <p:attrNameLst>
                                          <p:attrName>ppt_x</p:attrName>
                                        </p:attrNameLst>
                                      </p:cBhvr>
                                      <p:tavLst>
                                        <p:tav tm="0">
                                          <p:val>
                                            <p:strVal val="#ppt_x"/>
                                          </p:val>
                                        </p:tav>
                                        <p:tav tm="100000">
                                          <p:val>
                                            <p:strVal val="#ppt_x"/>
                                          </p:val>
                                        </p:tav>
                                      </p:tavLst>
                                    </p:anim>
                                    <p:anim calcmode="lin" valueType="num">
                                      <p:cBhvr>
                                        <p:cTn id="73" dur="1000" fill="hold"/>
                                        <p:tgtEl>
                                          <p:spTgt spid="11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1000"/>
                                        <p:tgtEl>
                                          <p:spTgt spid="104"/>
                                        </p:tgtEl>
                                      </p:cBhvr>
                                    </p:animEffect>
                                    <p:anim calcmode="lin" valueType="num">
                                      <p:cBhvr>
                                        <p:cTn id="77" dur="1000" fill="hold"/>
                                        <p:tgtEl>
                                          <p:spTgt spid="104"/>
                                        </p:tgtEl>
                                        <p:attrNameLst>
                                          <p:attrName>ppt_x</p:attrName>
                                        </p:attrNameLst>
                                      </p:cBhvr>
                                      <p:tavLst>
                                        <p:tav tm="0">
                                          <p:val>
                                            <p:strVal val="#ppt_x"/>
                                          </p:val>
                                        </p:tav>
                                        <p:tav tm="100000">
                                          <p:val>
                                            <p:strVal val="#ppt_x"/>
                                          </p:val>
                                        </p:tav>
                                      </p:tavLst>
                                    </p:anim>
                                    <p:anim calcmode="lin" valueType="num">
                                      <p:cBhvr>
                                        <p:cTn id="7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7823200" y="193413"/>
            <a:ext cx="3302000" cy="2554545"/>
          </a:xfrm>
          <a:prstGeom prst="rect">
            <a:avLst/>
          </a:prstGeom>
          <a:noFill/>
        </p:spPr>
        <p:txBody>
          <a:bodyPr wrap="square" rtlCol="0">
            <a:spAutoFit/>
          </a:bodyPr>
          <a:lstStyle/>
          <a:p>
            <a:r>
              <a:rPr lang="en-GB" sz="4000" dirty="0">
                <a:solidFill>
                  <a:srgbClr val="00B0F0"/>
                </a:solidFill>
                <a:latin typeface="Tw Cen MT" panose="020B0602020104020603" pitchFamily="34" charset="0"/>
              </a:rPr>
              <a:t>How do humans increase green house gases?</a:t>
            </a:r>
          </a:p>
        </p:txBody>
      </p:sp>
      <p:pic>
        <p:nvPicPr>
          <p:cNvPr id="27" name="Picture 26" descr="A close up of a logo&#10;&#10;Description automatically generated">
            <a:extLst>
              <a:ext uri="{FF2B5EF4-FFF2-40B4-BE49-F238E27FC236}">
                <a16:creationId xmlns:a16="http://schemas.microsoft.com/office/drawing/2014/main" id="{1E06F423-4DFE-487E-BDBD-E41C64775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47" y="341376"/>
            <a:ext cx="1167610" cy="1167610"/>
          </a:xfrm>
          <a:prstGeom prst="rect">
            <a:avLst/>
          </a:prstGeom>
        </p:spPr>
      </p:pic>
      <p:sp>
        <p:nvSpPr>
          <p:cNvPr id="28" name="TextBox 27">
            <a:extLst>
              <a:ext uri="{FF2B5EF4-FFF2-40B4-BE49-F238E27FC236}">
                <a16:creationId xmlns:a16="http://schemas.microsoft.com/office/drawing/2014/main" id="{E1CFCE99-6ADD-4E61-BE74-748318C71FF3}"/>
              </a:ext>
            </a:extLst>
          </p:cNvPr>
          <p:cNvSpPr txBox="1"/>
          <p:nvPr/>
        </p:nvSpPr>
        <p:spPr>
          <a:xfrm>
            <a:off x="1635418" y="341376"/>
            <a:ext cx="5533026"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Coal, gas and oil has carbon stored in it </a:t>
            </a:r>
          </a:p>
        </p:txBody>
      </p:sp>
      <p:pic>
        <p:nvPicPr>
          <p:cNvPr id="30" name="Graphic 29" descr="Brontosaurus">
            <a:extLst>
              <a:ext uri="{FF2B5EF4-FFF2-40B4-BE49-F238E27FC236}">
                <a16:creationId xmlns:a16="http://schemas.microsoft.com/office/drawing/2014/main" id="{DA1BE330-F661-4330-9487-D394EEDA83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5131" y="628606"/>
            <a:ext cx="914400" cy="914400"/>
          </a:xfrm>
          <a:prstGeom prst="rect">
            <a:avLst/>
          </a:prstGeom>
        </p:spPr>
      </p:pic>
      <p:pic>
        <p:nvPicPr>
          <p:cNvPr id="32" name="Graphic 31" descr="Factory">
            <a:extLst>
              <a:ext uri="{FF2B5EF4-FFF2-40B4-BE49-F238E27FC236}">
                <a16:creationId xmlns:a16="http://schemas.microsoft.com/office/drawing/2014/main" id="{EA11ED4A-4CAE-4D98-B0DB-A38695F596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347" y="2118473"/>
            <a:ext cx="1310527" cy="1310527"/>
          </a:xfrm>
          <a:prstGeom prst="rect">
            <a:avLst/>
          </a:prstGeom>
        </p:spPr>
      </p:pic>
      <p:sp>
        <p:nvSpPr>
          <p:cNvPr id="33" name="TextBox 32">
            <a:extLst>
              <a:ext uri="{FF2B5EF4-FFF2-40B4-BE49-F238E27FC236}">
                <a16:creationId xmlns:a16="http://schemas.microsoft.com/office/drawing/2014/main" id="{5CFEA35F-34E4-4FBF-9877-1818A1D4DC7D}"/>
              </a:ext>
            </a:extLst>
          </p:cNvPr>
          <p:cNvSpPr txBox="1"/>
          <p:nvPr/>
        </p:nvSpPr>
        <p:spPr>
          <a:xfrm>
            <a:off x="1635418" y="2105561"/>
            <a:ext cx="5533026"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Which is used to generate electricity and heat </a:t>
            </a:r>
          </a:p>
        </p:txBody>
      </p:sp>
      <p:sp>
        <p:nvSpPr>
          <p:cNvPr id="34" name="TextBox 33">
            <a:extLst>
              <a:ext uri="{FF2B5EF4-FFF2-40B4-BE49-F238E27FC236}">
                <a16:creationId xmlns:a16="http://schemas.microsoft.com/office/drawing/2014/main" id="{B301A89D-A9BF-4722-89FA-F45683131EB9}"/>
              </a:ext>
            </a:extLst>
          </p:cNvPr>
          <p:cNvSpPr txBox="1"/>
          <p:nvPr/>
        </p:nvSpPr>
        <p:spPr>
          <a:xfrm>
            <a:off x="1508874" y="3601517"/>
            <a:ext cx="5533026"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And used to power our modes of transport </a:t>
            </a:r>
          </a:p>
        </p:txBody>
      </p:sp>
      <p:pic>
        <p:nvPicPr>
          <p:cNvPr id="36" name="Graphic 35" descr="Taxi">
            <a:extLst>
              <a:ext uri="{FF2B5EF4-FFF2-40B4-BE49-F238E27FC236}">
                <a16:creationId xmlns:a16="http://schemas.microsoft.com/office/drawing/2014/main" id="{E2B67C2E-9F41-4B59-86DA-33DE6C5151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085" y="3942736"/>
            <a:ext cx="618067" cy="618067"/>
          </a:xfrm>
          <a:prstGeom prst="rect">
            <a:avLst/>
          </a:prstGeom>
        </p:spPr>
      </p:pic>
      <p:pic>
        <p:nvPicPr>
          <p:cNvPr id="38" name="Graphic 37" descr="Bus">
            <a:extLst>
              <a:ext uri="{FF2B5EF4-FFF2-40B4-BE49-F238E27FC236}">
                <a16:creationId xmlns:a16="http://schemas.microsoft.com/office/drawing/2014/main" id="{917D4125-0F95-43D2-9281-9936B3D8C7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1671" y="4174803"/>
            <a:ext cx="750153" cy="750153"/>
          </a:xfrm>
          <a:prstGeom prst="rect">
            <a:avLst/>
          </a:prstGeom>
        </p:spPr>
      </p:pic>
      <p:pic>
        <p:nvPicPr>
          <p:cNvPr id="40" name="Graphic 39" descr="Airplane">
            <a:extLst>
              <a:ext uri="{FF2B5EF4-FFF2-40B4-BE49-F238E27FC236}">
                <a16:creationId xmlns:a16="http://schemas.microsoft.com/office/drawing/2014/main" id="{D4BA62E6-DE05-4D30-84A2-27AE7B3703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9273" y="3903765"/>
            <a:ext cx="646684" cy="646684"/>
          </a:xfrm>
          <a:prstGeom prst="rect">
            <a:avLst/>
          </a:prstGeom>
        </p:spPr>
      </p:pic>
      <p:pic>
        <p:nvPicPr>
          <p:cNvPr id="42" name="Graphic 41" descr="Cruise ship">
            <a:extLst>
              <a:ext uri="{FF2B5EF4-FFF2-40B4-BE49-F238E27FC236}">
                <a16:creationId xmlns:a16="http://schemas.microsoft.com/office/drawing/2014/main" id="{31A1265F-2DC2-4719-B39C-9FBEB99BFF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58667" y="4194108"/>
            <a:ext cx="632928" cy="632928"/>
          </a:xfrm>
          <a:prstGeom prst="rect">
            <a:avLst/>
          </a:prstGeom>
        </p:spPr>
      </p:pic>
      <p:sp>
        <p:nvSpPr>
          <p:cNvPr id="43" name="TextBox 42">
            <a:extLst>
              <a:ext uri="{FF2B5EF4-FFF2-40B4-BE49-F238E27FC236}">
                <a16:creationId xmlns:a16="http://schemas.microsoft.com/office/drawing/2014/main" id="{71C6F0D4-18C4-4CA9-A0CE-20E21492C72A}"/>
              </a:ext>
            </a:extLst>
          </p:cNvPr>
          <p:cNvSpPr txBox="1"/>
          <p:nvPr/>
        </p:nvSpPr>
        <p:spPr>
          <a:xfrm>
            <a:off x="853610" y="5620819"/>
            <a:ext cx="5533026" cy="1323439"/>
          </a:xfrm>
          <a:prstGeom prst="rect">
            <a:avLst/>
          </a:prstGeom>
          <a:noFill/>
        </p:spPr>
        <p:txBody>
          <a:bodyPr wrap="square" rtlCol="0">
            <a:spAutoFit/>
          </a:bodyPr>
          <a:lstStyle/>
          <a:p>
            <a:pPr algn="ctr"/>
            <a:r>
              <a:rPr lang="en-GB" sz="4000" dirty="0">
                <a:solidFill>
                  <a:schemeClr val="bg2">
                    <a:lumMod val="10000"/>
                  </a:schemeClr>
                </a:solidFill>
                <a:latin typeface="Tw Cen MT" panose="020B0602020104020603" pitchFamily="34" charset="0"/>
              </a:rPr>
              <a:t>But we don’t just burn fossil fuels </a:t>
            </a:r>
          </a:p>
        </p:txBody>
      </p:sp>
      <p:pic>
        <p:nvPicPr>
          <p:cNvPr id="3" name="Picture 2">
            <a:extLst>
              <a:ext uri="{FF2B5EF4-FFF2-40B4-BE49-F238E27FC236}">
                <a16:creationId xmlns:a16="http://schemas.microsoft.com/office/drawing/2014/main" id="{970C13D9-B96B-447E-AB31-DF8247D87BF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95510" y="3601517"/>
            <a:ext cx="4088360" cy="2723444"/>
          </a:xfrm>
          <a:prstGeom prst="rect">
            <a:avLst/>
          </a:prstGeom>
        </p:spPr>
      </p:pic>
      <p:pic>
        <p:nvPicPr>
          <p:cNvPr id="7" name="Picture 6" descr="Traffic on the street&#10;&#10;Description automatically generated with low confidence">
            <a:extLst>
              <a:ext uri="{FF2B5EF4-FFF2-40B4-BE49-F238E27FC236}">
                <a16:creationId xmlns:a16="http://schemas.microsoft.com/office/drawing/2014/main" id="{1A01949E-76AA-4FC7-977D-AAA1850279A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03525" y="3601515"/>
            <a:ext cx="4085168" cy="2723445"/>
          </a:xfrm>
          <a:prstGeom prst="rect">
            <a:avLst/>
          </a:prstGeom>
        </p:spPr>
      </p:pic>
    </p:spTree>
    <p:extLst>
      <p:ext uri="{BB962C8B-B14F-4D97-AF65-F5344CB8AC3E}">
        <p14:creationId xmlns:p14="http://schemas.microsoft.com/office/powerpoint/2010/main" val="28363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Deciduous tree">
            <a:extLst>
              <a:ext uri="{FF2B5EF4-FFF2-40B4-BE49-F238E27FC236}">
                <a16:creationId xmlns:a16="http://schemas.microsoft.com/office/drawing/2014/main" id="{CE259EDB-909A-4791-AA3D-3E9AF2F55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1717" y="4843211"/>
            <a:ext cx="2172859" cy="2172859"/>
          </a:xfrm>
          <a:prstGeom prst="rect">
            <a:avLst/>
          </a:prstGeom>
        </p:spPr>
      </p:pic>
      <p:sp>
        <p:nvSpPr>
          <p:cNvPr id="22" name="Rectangle 21">
            <a:extLst>
              <a:ext uri="{FF2B5EF4-FFF2-40B4-BE49-F238E27FC236}">
                <a16:creationId xmlns:a16="http://schemas.microsoft.com/office/drawing/2014/main" id="{C8104C48-83C8-4BD0-88E9-E5FC54546D41}"/>
              </a:ext>
            </a:extLst>
          </p:cNvPr>
          <p:cNvSpPr/>
          <p:nvPr/>
        </p:nvSpPr>
        <p:spPr>
          <a:xfrm>
            <a:off x="7553739"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7921531" y="329185"/>
            <a:ext cx="3302000" cy="2554545"/>
          </a:xfrm>
          <a:prstGeom prst="rect">
            <a:avLst/>
          </a:prstGeom>
          <a:noFill/>
        </p:spPr>
        <p:txBody>
          <a:bodyPr wrap="square" rtlCol="0">
            <a:spAutoFit/>
          </a:bodyPr>
          <a:lstStyle/>
          <a:p>
            <a:r>
              <a:rPr lang="en-GB" sz="4000" dirty="0">
                <a:solidFill>
                  <a:schemeClr val="bg1"/>
                </a:solidFill>
                <a:latin typeface="Tw Cen MT" panose="020B0602020104020603" pitchFamily="34" charset="0"/>
              </a:rPr>
              <a:t>Farming is one of the larger drivers of climate change </a:t>
            </a:r>
          </a:p>
        </p:txBody>
      </p:sp>
      <p:pic>
        <p:nvPicPr>
          <p:cNvPr id="7" name="Picture 6" descr="A close up of a sign&#10;&#10;Description automatically generated">
            <a:extLst>
              <a:ext uri="{FF2B5EF4-FFF2-40B4-BE49-F238E27FC236}">
                <a16:creationId xmlns:a16="http://schemas.microsoft.com/office/drawing/2014/main" id="{23CC244B-C816-40BE-B4DA-1A1262FC8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489" y="88268"/>
            <a:ext cx="1473747" cy="1473747"/>
          </a:xfrm>
          <a:prstGeom prst="rect">
            <a:avLst/>
          </a:prstGeom>
        </p:spPr>
      </p:pic>
      <p:pic>
        <p:nvPicPr>
          <p:cNvPr id="9" name="Picture 8" descr="A close up of a logo&#10;&#10;Description automatically generated">
            <a:extLst>
              <a:ext uri="{FF2B5EF4-FFF2-40B4-BE49-F238E27FC236}">
                <a16:creationId xmlns:a16="http://schemas.microsoft.com/office/drawing/2014/main" id="{500E7420-C729-4939-933F-4AAEBC0622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2454" y="119750"/>
            <a:ext cx="1381144" cy="1381144"/>
          </a:xfrm>
          <a:prstGeom prst="rect">
            <a:avLst/>
          </a:prstGeom>
        </p:spPr>
      </p:pic>
      <p:pic>
        <p:nvPicPr>
          <p:cNvPr id="11" name="Picture 10" descr="A close up of a logo&#10;&#10;Description automatically generated">
            <a:extLst>
              <a:ext uri="{FF2B5EF4-FFF2-40B4-BE49-F238E27FC236}">
                <a16:creationId xmlns:a16="http://schemas.microsoft.com/office/drawing/2014/main" id="{79F93254-B539-4FDD-802B-BF48FF5C2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961" y="59285"/>
            <a:ext cx="1473747" cy="1473747"/>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44D4A93F-40C4-4C3E-96FE-77E136A46E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5399" y="149393"/>
            <a:ext cx="1351501" cy="1351501"/>
          </a:xfrm>
          <a:prstGeom prst="rect">
            <a:avLst/>
          </a:prstGeom>
        </p:spPr>
      </p:pic>
      <p:pic>
        <p:nvPicPr>
          <p:cNvPr id="15" name="Graphic 14" descr="Burger and drink">
            <a:extLst>
              <a:ext uri="{FF2B5EF4-FFF2-40B4-BE49-F238E27FC236}">
                <a16:creationId xmlns:a16="http://schemas.microsoft.com/office/drawing/2014/main" id="{88CA9386-62B4-496F-B0D9-529C0BEF13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1364" y="-211235"/>
            <a:ext cx="2014788" cy="2014788"/>
          </a:xfrm>
          <a:prstGeom prst="rect">
            <a:avLst/>
          </a:prstGeom>
        </p:spPr>
      </p:pic>
      <p:pic>
        <p:nvPicPr>
          <p:cNvPr id="17" name="Graphic 16" descr="Coffee">
            <a:extLst>
              <a:ext uri="{FF2B5EF4-FFF2-40B4-BE49-F238E27FC236}">
                <a16:creationId xmlns:a16="http://schemas.microsoft.com/office/drawing/2014/main" id="{ECF92F60-C662-46D8-BE68-E109181792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6860" y="88268"/>
            <a:ext cx="1473747" cy="1473747"/>
          </a:xfrm>
          <a:prstGeom prst="rect">
            <a:avLst/>
          </a:prstGeom>
        </p:spPr>
      </p:pic>
      <p:pic>
        <p:nvPicPr>
          <p:cNvPr id="24" name="Graphic 23" descr="Deciduous tree">
            <a:extLst>
              <a:ext uri="{FF2B5EF4-FFF2-40B4-BE49-F238E27FC236}">
                <a16:creationId xmlns:a16="http://schemas.microsoft.com/office/drawing/2014/main" id="{78BA6577-7B25-4216-B1BD-C44754382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99" y="4843212"/>
            <a:ext cx="2172859" cy="2172859"/>
          </a:xfrm>
          <a:prstGeom prst="rect">
            <a:avLst/>
          </a:prstGeom>
        </p:spPr>
      </p:pic>
      <p:pic>
        <p:nvPicPr>
          <p:cNvPr id="25" name="Graphic 24" descr="Deciduous tree">
            <a:extLst>
              <a:ext uri="{FF2B5EF4-FFF2-40B4-BE49-F238E27FC236}">
                <a16:creationId xmlns:a16="http://schemas.microsoft.com/office/drawing/2014/main" id="{19A1B667-14DB-4838-85F9-8DB2A17F1C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969" y="4843212"/>
            <a:ext cx="2172859" cy="2172859"/>
          </a:xfrm>
          <a:prstGeom prst="rect">
            <a:avLst/>
          </a:prstGeom>
        </p:spPr>
      </p:pic>
      <p:pic>
        <p:nvPicPr>
          <p:cNvPr id="26" name="Graphic 25" descr="Deciduous tree">
            <a:extLst>
              <a:ext uri="{FF2B5EF4-FFF2-40B4-BE49-F238E27FC236}">
                <a16:creationId xmlns:a16="http://schemas.microsoft.com/office/drawing/2014/main" id="{DF12F31A-3F2D-411B-ACCE-AFE45D6C5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7377" y="4875350"/>
            <a:ext cx="2172859" cy="2172859"/>
          </a:xfrm>
          <a:prstGeom prst="rect">
            <a:avLst/>
          </a:prstGeom>
        </p:spPr>
      </p:pic>
      <p:pic>
        <p:nvPicPr>
          <p:cNvPr id="27" name="Graphic 26" descr="Deciduous tree">
            <a:extLst>
              <a:ext uri="{FF2B5EF4-FFF2-40B4-BE49-F238E27FC236}">
                <a16:creationId xmlns:a16="http://schemas.microsoft.com/office/drawing/2014/main" id="{3EB26A4D-F716-43C9-9ED9-C9030BA5F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9110" y="4811074"/>
            <a:ext cx="2172859" cy="2172859"/>
          </a:xfrm>
          <a:prstGeom prst="rect">
            <a:avLst/>
          </a:prstGeom>
        </p:spPr>
      </p:pic>
      <p:pic>
        <p:nvPicPr>
          <p:cNvPr id="28" name="Graphic 27" descr="Deciduous tree">
            <a:extLst>
              <a:ext uri="{FF2B5EF4-FFF2-40B4-BE49-F238E27FC236}">
                <a16:creationId xmlns:a16="http://schemas.microsoft.com/office/drawing/2014/main" id="{801BA6E4-3CD6-43B8-B017-7EF46770D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5414" y="4843210"/>
            <a:ext cx="2172859" cy="2172859"/>
          </a:xfrm>
          <a:prstGeom prst="rect">
            <a:avLst/>
          </a:prstGeom>
        </p:spPr>
      </p:pic>
      <p:sp>
        <p:nvSpPr>
          <p:cNvPr id="30" name="Rectangle 29">
            <a:extLst>
              <a:ext uri="{FF2B5EF4-FFF2-40B4-BE49-F238E27FC236}">
                <a16:creationId xmlns:a16="http://schemas.microsoft.com/office/drawing/2014/main" id="{1960CE07-7BF2-4067-9A84-BE03496182BA}"/>
              </a:ext>
            </a:extLst>
          </p:cNvPr>
          <p:cNvSpPr/>
          <p:nvPr/>
        </p:nvSpPr>
        <p:spPr>
          <a:xfrm>
            <a:off x="-1" y="4326539"/>
            <a:ext cx="7553739" cy="2273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close up of a logo&#10;&#10;Description automatically generated">
            <a:extLst>
              <a:ext uri="{FF2B5EF4-FFF2-40B4-BE49-F238E27FC236}">
                <a16:creationId xmlns:a16="http://schemas.microsoft.com/office/drawing/2014/main" id="{B2E224A8-F586-4FDE-8001-820CE67437F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2502" y="2748321"/>
            <a:ext cx="1030720" cy="1030720"/>
          </a:xfrm>
          <a:prstGeom prst="rect">
            <a:avLst/>
          </a:prstGeom>
        </p:spPr>
      </p:pic>
      <p:cxnSp>
        <p:nvCxnSpPr>
          <p:cNvPr id="34" name="Straight Arrow Connector 33">
            <a:extLst>
              <a:ext uri="{FF2B5EF4-FFF2-40B4-BE49-F238E27FC236}">
                <a16:creationId xmlns:a16="http://schemas.microsoft.com/office/drawing/2014/main" id="{54A76C94-0F4C-442B-BFB0-6E92611138A0}"/>
              </a:ext>
            </a:extLst>
          </p:cNvPr>
          <p:cNvCxnSpPr>
            <a:stCxn id="32" idx="2"/>
          </p:cNvCxnSpPr>
          <p:nvPr/>
        </p:nvCxnSpPr>
        <p:spPr>
          <a:xfrm>
            <a:off x="3637862" y="3779041"/>
            <a:ext cx="0" cy="140255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close up of a logo&#10;&#10;Description automatically generated">
            <a:extLst>
              <a:ext uri="{FF2B5EF4-FFF2-40B4-BE49-F238E27FC236}">
                <a16:creationId xmlns:a16="http://schemas.microsoft.com/office/drawing/2014/main" id="{9AC93824-F71F-4796-8DF7-1449EB9248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08089" y="4311782"/>
            <a:ext cx="1030720" cy="1030720"/>
          </a:xfrm>
          <a:prstGeom prst="rect">
            <a:avLst/>
          </a:prstGeom>
        </p:spPr>
      </p:pic>
      <p:pic>
        <p:nvPicPr>
          <p:cNvPr id="36" name="Picture 35" descr="A close up of a logo&#10;&#10;Description automatically generated">
            <a:extLst>
              <a:ext uri="{FF2B5EF4-FFF2-40B4-BE49-F238E27FC236}">
                <a16:creationId xmlns:a16="http://schemas.microsoft.com/office/drawing/2014/main" id="{08DDC322-2BAE-4800-AD47-70399DAC75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62439" y="4279646"/>
            <a:ext cx="1030720" cy="1030720"/>
          </a:xfrm>
          <a:prstGeom prst="rect">
            <a:avLst/>
          </a:prstGeom>
        </p:spPr>
      </p:pic>
      <p:pic>
        <p:nvPicPr>
          <p:cNvPr id="37" name="Picture 36" descr="A close up of a logo&#10;&#10;Description automatically generated">
            <a:extLst>
              <a:ext uri="{FF2B5EF4-FFF2-40B4-BE49-F238E27FC236}">
                <a16:creationId xmlns:a16="http://schemas.microsoft.com/office/drawing/2014/main" id="{5E1A0BA4-3F4C-48FB-AF69-D75B6B3570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0856" y="4265418"/>
            <a:ext cx="1030720" cy="1030720"/>
          </a:xfrm>
          <a:prstGeom prst="rect">
            <a:avLst/>
          </a:prstGeom>
        </p:spPr>
      </p:pic>
      <p:pic>
        <p:nvPicPr>
          <p:cNvPr id="38" name="Picture 37" descr="A close up of a logo&#10;&#10;Description automatically generated">
            <a:extLst>
              <a:ext uri="{FF2B5EF4-FFF2-40B4-BE49-F238E27FC236}">
                <a16:creationId xmlns:a16="http://schemas.microsoft.com/office/drawing/2014/main" id="{C387662C-8358-43E9-8F01-BF2E382C3E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4735" y="4279646"/>
            <a:ext cx="1030720" cy="1030720"/>
          </a:xfrm>
          <a:prstGeom prst="rect">
            <a:avLst/>
          </a:prstGeom>
        </p:spPr>
      </p:pic>
      <p:cxnSp>
        <p:nvCxnSpPr>
          <p:cNvPr id="40" name="Straight Arrow Connector 39">
            <a:extLst>
              <a:ext uri="{FF2B5EF4-FFF2-40B4-BE49-F238E27FC236}">
                <a16:creationId xmlns:a16="http://schemas.microsoft.com/office/drawing/2014/main" id="{1D094B8A-2D19-4A4E-8F2A-01D123C945B7}"/>
              </a:ext>
            </a:extLst>
          </p:cNvPr>
          <p:cNvCxnSpPr/>
          <p:nvPr/>
        </p:nvCxnSpPr>
        <p:spPr>
          <a:xfrm flipV="1">
            <a:off x="771112" y="5463285"/>
            <a:ext cx="8983" cy="7503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58EC047-B0EC-45DE-8E4B-018AA3D4365A}"/>
              </a:ext>
            </a:extLst>
          </p:cNvPr>
          <p:cNvCxnSpPr/>
          <p:nvPr/>
        </p:nvCxnSpPr>
        <p:spPr>
          <a:xfrm flipV="1">
            <a:off x="2210711" y="5419375"/>
            <a:ext cx="8983" cy="7503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29A1DA9-0978-482A-AAE9-20F2E40B4794}"/>
              </a:ext>
            </a:extLst>
          </p:cNvPr>
          <p:cNvCxnSpPr/>
          <p:nvPr/>
        </p:nvCxnSpPr>
        <p:spPr>
          <a:xfrm flipV="1">
            <a:off x="5177799" y="5513368"/>
            <a:ext cx="8983" cy="7503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35F9A2-9085-4B0D-9467-A11A786FE5D6}"/>
              </a:ext>
            </a:extLst>
          </p:cNvPr>
          <p:cNvCxnSpPr/>
          <p:nvPr/>
        </p:nvCxnSpPr>
        <p:spPr>
          <a:xfrm flipV="1">
            <a:off x="6614466" y="5463284"/>
            <a:ext cx="8983" cy="7503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picture containing grass, sky, outdoor, plant&#10;&#10;Description automatically generated">
            <a:extLst>
              <a:ext uri="{FF2B5EF4-FFF2-40B4-BE49-F238E27FC236}">
                <a16:creationId xmlns:a16="http://schemas.microsoft.com/office/drawing/2014/main" id="{8CB68524-5AD5-4CB8-93C0-6139992CF4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06870" y="3947343"/>
            <a:ext cx="4317444" cy="2581472"/>
          </a:xfrm>
          <a:prstGeom prst="rect">
            <a:avLst/>
          </a:prstGeom>
        </p:spPr>
      </p:pic>
    </p:spTree>
    <p:extLst>
      <p:ext uri="{BB962C8B-B14F-4D97-AF65-F5344CB8AC3E}">
        <p14:creationId xmlns:p14="http://schemas.microsoft.com/office/powerpoint/2010/main" val="40575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2"/>
                                        </p:tgtEl>
                                      </p:cBhvr>
                                    </p:animEffect>
                                    <p:set>
                                      <p:cBhvr>
                                        <p:cTn id="11" dur="1" fill="hold">
                                          <p:stCondLst>
                                            <p:cond delay="499"/>
                                          </p:stCondLst>
                                        </p:cTn>
                                        <p:tgtEl>
                                          <p:spTgt spid="32"/>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par>
                                <p:cTn id="28" presetID="22" presetClass="entr" presetSubtype="4"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par>
                                <p:cTn id="31" presetID="2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par>
                                <p:cTn id="34" presetID="22" presetClass="entr" presetSubtype="4"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par>
                                <p:cTn id="37" presetID="2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25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5D02A-745C-4D0D-948A-E7A1C103DE18}"/>
              </a:ext>
            </a:extLst>
          </p:cNvPr>
          <p:cNvSpPr/>
          <p:nvPr/>
        </p:nvSpPr>
        <p:spPr>
          <a:xfrm>
            <a:off x="7553739"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2CF66AD-A420-4733-AB19-9A5A84CFB2C8}"/>
              </a:ext>
            </a:extLst>
          </p:cNvPr>
          <p:cNvSpPr/>
          <p:nvPr/>
        </p:nvSpPr>
        <p:spPr>
          <a:xfrm>
            <a:off x="0" y="0"/>
            <a:ext cx="755373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C43207A-C181-400D-98B7-73720B14A8C4}"/>
              </a:ext>
            </a:extLst>
          </p:cNvPr>
          <p:cNvSpPr txBox="1"/>
          <p:nvPr/>
        </p:nvSpPr>
        <p:spPr>
          <a:xfrm>
            <a:off x="7721600" y="204702"/>
            <a:ext cx="3914085"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Why does this matter? </a:t>
            </a:r>
          </a:p>
        </p:txBody>
      </p:sp>
      <p:pic>
        <p:nvPicPr>
          <p:cNvPr id="3" name="Graphic 2" descr="Earth globe Africa and Europe">
            <a:extLst>
              <a:ext uri="{FF2B5EF4-FFF2-40B4-BE49-F238E27FC236}">
                <a16:creationId xmlns:a16="http://schemas.microsoft.com/office/drawing/2014/main" id="{B2C901A7-6D8B-433E-904C-E8B33050D2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0880" y="3081868"/>
            <a:ext cx="4111978" cy="4111978"/>
          </a:xfrm>
          <a:prstGeom prst="rect">
            <a:avLst/>
          </a:prstGeom>
        </p:spPr>
      </p:pic>
      <p:pic>
        <p:nvPicPr>
          <p:cNvPr id="26" name="Graphic 25" descr="Earth globe Africa and Europe">
            <a:extLst>
              <a:ext uri="{FF2B5EF4-FFF2-40B4-BE49-F238E27FC236}">
                <a16:creationId xmlns:a16="http://schemas.microsoft.com/office/drawing/2014/main" id="{647E4648-9619-42E5-802C-5D44D9C2F8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0880" y="3081868"/>
            <a:ext cx="4111978" cy="4111978"/>
          </a:xfrm>
          <a:prstGeom prst="rect">
            <a:avLst/>
          </a:prstGeom>
        </p:spPr>
      </p:pic>
      <p:pic>
        <p:nvPicPr>
          <p:cNvPr id="8" name="Graphic 7" descr="Lighthouse scene">
            <a:extLst>
              <a:ext uri="{FF2B5EF4-FFF2-40B4-BE49-F238E27FC236}">
                <a16:creationId xmlns:a16="http://schemas.microsoft.com/office/drawing/2014/main" id="{C98C2D2C-C186-46A7-8E20-C80F3453A4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445" y="204702"/>
            <a:ext cx="1563512" cy="1563512"/>
          </a:xfrm>
          <a:prstGeom prst="rect">
            <a:avLst/>
          </a:prstGeom>
        </p:spPr>
      </p:pic>
      <p:pic>
        <p:nvPicPr>
          <p:cNvPr id="10" name="Graphic 9" descr="Thermometer">
            <a:extLst>
              <a:ext uri="{FF2B5EF4-FFF2-40B4-BE49-F238E27FC236}">
                <a16:creationId xmlns:a16="http://schemas.microsoft.com/office/drawing/2014/main" id="{594401BC-FCC7-44BD-A1BA-37CE9DFF23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6402" y="204702"/>
            <a:ext cx="1563512" cy="1563512"/>
          </a:xfrm>
          <a:prstGeom prst="rect">
            <a:avLst/>
          </a:prstGeom>
        </p:spPr>
      </p:pic>
      <p:pic>
        <p:nvPicPr>
          <p:cNvPr id="30" name="Graphic 29" descr="Thermometer">
            <a:extLst>
              <a:ext uri="{FF2B5EF4-FFF2-40B4-BE49-F238E27FC236}">
                <a16:creationId xmlns:a16="http://schemas.microsoft.com/office/drawing/2014/main" id="{6F4A84B8-3380-43E8-B422-315E8951CF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6402" y="204702"/>
            <a:ext cx="1563512" cy="1563512"/>
          </a:xfrm>
          <a:prstGeom prst="rect">
            <a:avLst/>
          </a:prstGeom>
        </p:spPr>
      </p:pic>
      <p:pic>
        <p:nvPicPr>
          <p:cNvPr id="14" name="Graphic 13" descr="Rain">
            <a:extLst>
              <a:ext uri="{FF2B5EF4-FFF2-40B4-BE49-F238E27FC236}">
                <a16:creationId xmlns:a16="http://schemas.microsoft.com/office/drawing/2014/main" id="{467B4532-BFEF-45D3-B271-6B6AA020CA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54787" y="90916"/>
            <a:ext cx="1791084" cy="1791084"/>
          </a:xfrm>
          <a:prstGeom prst="rect">
            <a:avLst/>
          </a:prstGeom>
        </p:spPr>
      </p:pic>
      <p:pic>
        <p:nvPicPr>
          <p:cNvPr id="38" name="Graphic 37" descr="Rain">
            <a:extLst>
              <a:ext uri="{FF2B5EF4-FFF2-40B4-BE49-F238E27FC236}">
                <a16:creationId xmlns:a16="http://schemas.microsoft.com/office/drawing/2014/main" id="{F29A1B05-09AC-4CAC-9699-B06402386A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53859" y="90916"/>
            <a:ext cx="1791084" cy="1791084"/>
          </a:xfrm>
          <a:prstGeom prst="rect">
            <a:avLst/>
          </a:prstGeom>
        </p:spPr>
      </p:pic>
      <p:sp>
        <p:nvSpPr>
          <p:cNvPr id="17" name="Rectangle 16">
            <a:extLst>
              <a:ext uri="{FF2B5EF4-FFF2-40B4-BE49-F238E27FC236}">
                <a16:creationId xmlns:a16="http://schemas.microsoft.com/office/drawing/2014/main" id="{6BE4C7DD-17C2-4E2A-989B-B61FAEA5AC9C}"/>
              </a:ext>
            </a:extLst>
          </p:cNvPr>
          <p:cNvSpPr/>
          <p:nvPr/>
        </p:nvSpPr>
        <p:spPr>
          <a:xfrm>
            <a:off x="3145307" y="1167842"/>
            <a:ext cx="1323534" cy="68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Lightning bolt">
            <a:extLst>
              <a:ext uri="{FF2B5EF4-FFF2-40B4-BE49-F238E27FC236}">
                <a16:creationId xmlns:a16="http://schemas.microsoft.com/office/drawing/2014/main" id="{59BED3A9-5955-473A-9180-1C182BEA6BC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86720" y="1135523"/>
            <a:ext cx="914400" cy="914400"/>
          </a:xfrm>
          <a:prstGeom prst="rect">
            <a:avLst/>
          </a:prstGeom>
        </p:spPr>
      </p:pic>
      <p:pic>
        <p:nvPicPr>
          <p:cNvPr id="16" name="Graphic 15" descr="Lightning bolt">
            <a:extLst>
              <a:ext uri="{FF2B5EF4-FFF2-40B4-BE49-F238E27FC236}">
                <a16:creationId xmlns:a16="http://schemas.microsoft.com/office/drawing/2014/main" id="{3E1C9588-EEE3-4B0D-8E8F-4674C8E50A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13028" y="1135523"/>
            <a:ext cx="914400" cy="914400"/>
          </a:xfrm>
          <a:prstGeom prst="rect">
            <a:avLst/>
          </a:prstGeom>
        </p:spPr>
      </p:pic>
      <p:pic>
        <p:nvPicPr>
          <p:cNvPr id="23" name="Graphic 22" descr="Giraffe">
            <a:extLst>
              <a:ext uri="{FF2B5EF4-FFF2-40B4-BE49-F238E27FC236}">
                <a16:creationId xmlns:a16="http://schemas.microsoft.com/office/drawing/2014/main" id="{0AEDC38B-A5FC-4935-85DD-0B66E745AE7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941399" y="323547"/>
            <a:ext cx="914400" cy="914400"/>
          </a:xfrm>
          <a:prstGeom prst="rect">
            <a:avLst/>
          </a:prstGeom>
        </p:spPr>
      </p:pic>
      <p:pic>
        <p:nvPicPr>
          <p:cNvPr id="27" name="Graphic 26" descr="Elephant">
            <a:extLst>
              <a:ext uri="{FF2B5EF4-FFF2-40B4-BE49-F238E27FC236}">
                <a16:creationId xmlns:a16="http://schemas.microsoft.com/office/drawing/2014/main" id="{22AE4743-B346-4949-86E4-AB5E3A5BF07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00268" y="1152872"/>
            <a:ext cx="914400" cy="914400"/>
          </a:xfrm>
          <a:prstGeom prst="rect">
            <a:avLst/>
          </a:prstGeom>
        </p:spPr>
      </p:pic>
      <p:pic>
        <p:nvPicPr>
          <p:cNvPr id="29" name="Graphic 28" descr="Rhino">
            <a:extLst>
              <a:ext uri="{FF2B5EF4-FFF2-40B4-BE49-F238E27FC236}">
                <a16:creationId xmlns:a16="http://schemas.microsoft.com/office/drawing/2014/main" id="{4389D1D8-A767-41A5-95DE-FB49FF1137F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84139" y="528066"/>
            <a:ext cx="914400" cy="914400"/>
          </a:xfrm>
          <a:prstGeom prst="rect">
            <a:avLst/>
          </a:prstGeom>
        </p:spPr>
      </p:pic>
      <p:cxnSp>
        <p:nvCxnSpPr>
          <p:cNvPr id="36" name="Straight Connector 35">
            <a:extLst>
              <a:ext uri="{FF2B5EF4-FFF2-40B4-BE49-F238E27FC236}">
                <a16:creationId xmlns:a16="http://schemas.microsoft.com/office/drawing/2014/main" id="{AA70ACE9-D3A3-45A1-9226-5932B19701C2}"/>
              </a:ext>
            </a:extLst>
          </p:cNvPr>
          <p:cNvCxnSpPr>
            <a:cxnSpLocks/>
          </p:cNvCxnSpPr>
          <p:nvPr/>
        </p:nvCxnSpPr>
        <p:spPr>
          <a:xfrm>
            <a:off x="4986985" y="428978"/>
            <a:ext cx="1746749" cy="1453022"/>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D60F90-DC32-4DD0-A69D-E769461A0435}"/>
              </a:ext>
            </a:extLst>
          </p:cNvPr>
          <p:cNvCxnSpPr>
            <a:cxnSpLocks/>
          </p:cNvCxnSpPr>
          <p:nvPr/>
        </p:nvCxnSpPr>
        <p:spPr>
          <a:xfrm flipV="1">
            <a:off x="5030795" y="428978"/>
            <a:ext cx="1637227" cy="1373571"/>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3" name="Graphic 32" descr="Skull">
            <a:extLst>
              <a:ext uri="{FF2B5EF4-FFF2-40B4-BE49-F238E27FC236}">
                <a16:creationId xmlns:a16="http://schemas.microsoft.com/office/drawing/2014/main" id="{CDBDD5A2-CBFD-426A-BB6E-BA3F1C3D88C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004376" y="315054"/>
            <a:ext cx="1640938" cy="1640938"/>
          </a:xfrm>
          <a:prstGeom prst="rect">
            <a:avLst/>
          </a:prstGeom>
        </p:spPr>
      </p:pic>
      <p:pic>
        <p:nvPicPr>
          <p:cNvPr id="6" name="Picture 5" descr="A picture containing mammal, primate, outdoor, ape&#10;&#10;Description automatically generated">
            <a:extLst>
              <a:ext uri="{FF2B5EF4-FFF2-40B4-BE49-F238E27FC236}">
                <a16:creationId xmlns:a16="http://schemas.microsoft.com/office/drawing/2014/main" id="{E446FF9B-9E58-457C-B660-C3AB81C32C8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687508" y="1732843"/>
            <a:ext cx="4344914" cy="2896609"/>
          </a:xfrm>
          <a:prstGeom prst="rect">
            <a:avLst/>
          </a:prstGeom>
        </p:spPr>
      </p:pic>
    </p:spTree>
    <p:extLst>
      <p:ext uri="{BB962C8B-B14F-4D97-AF65-F5344CB8AC3E}">
        <p14:creationId xmlns:p14="http://schemas.microsoft.com/office/powerpoint/2010/main" val="16065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1500"/>
                            </p:stCondLst>
                            <p:childTnLst>
                              <p:par>
                                <p:cTn id="31" presetID="26" presetClass="emph" presetSubtype="0" repeatCount="3000" fill="remove" nodeType="afterEffect">
                                  <p:stCondLst>
                                    <p:cond delay="0"/>
                                  </p:stCondLst>
                                  <p:childTnLst>
                                    <p:animEffect transition="out" filter="fade">
                                      <p:cBhvr>
                                        <p:cTn id="32" dur="1000" tmFilter="0, 0; .2, .5; .8, .5; 1, 0"/>
                                        <p:tgtEl>
                                          <p:spTgt spid="30"/>
                                        </p:tgtEl>
                                      </p:cBhvr>
                                    </p:animEffect>
                                    <p:animScale>
                                      <p:cBhvr>
                                        <p:cTn id="33" dur="500" autoRev="1" fill="hold"/>
                                        <p:tgtEl>
                                          <p:spTgt spid="30"/>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22" presetClass="entr" presetSubtype="1"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par>
                          <p:cTn id="49" fill="hold">
                            <p:stCondLst>
                              <p:cond delay="1000"/>
                            </p:stCondLst>
                            <p:childTnLst>
                              <p:par>
                                <p:cTn id="50" presetID="26" presetClass="emph" presetSubtype="0" repeatCount="5000" fill="hold" nodeType="afterEffect">
                                  <p:stCondLst>
                                    <p:cond delay="0"/>
                                  </p:stCondLst>
                                  <p:childTnLst>
                                    <p:animEffect transition="out" filter="fade">
                                      <p:cBhvr>
                                        <p:cTn id="51" dur="500" tmFilter="0, 0; .2, .5; .8, .5; 1, 0"/>
                                        <p:tgtEl>
                                          <p:spTgt spid="16"/>
                                        </p:tgtEl>
                                      </p:cBhvr>
                                    </p:animEffect>
                                    <p:animScale>
                                      <p:cBhvr>
                                        <p:cTn id="52" dur="250" autoRev="1" fill="hold"/>
                                        <p:tgtEl>
                                          <p:spTgt spid="16"/>
                                        </p:tgtEl>
                                      </p:cBhvr>
                                      <p:by x="105000" y="105000"/>
                                    </p:animScale>
                                  </p:childTnLst>
                                </p:cTn>
                              </p:par>
                              <p:par>
                                <p:cTn id="53" presetID="26" presetClass="emph" presetSubtype="0" repeatCount="5000" fill="hold" nodeType="withEffect">
                                  <p:stCondLst>
                                    <p:cond delay="0"/>
                                  </p:stCondLst>
                                  <p:childTnLst>
                                    <p:animEffect transition="out" filter="fade">
                                      <p:cBhvr>
                                        <p:cTn id="54" dur="500" tmFilter="0, 0; .2, .5; .8, .5; 1, 0"/>
                                        <p:tgtEl>
                                          <p:spTgt spid="37"/>
                                        </p:tgtEl>
                                      </p:cBhvr>
                                    </p:animEffect>
                                    <p:animScale>
                                      <p:cBhvr>
                                        <p:cTn id="55" dur="250" autoRev="1" fill="hold"/>
                                        <p:tgtEl>
                                          <p:spTgt spid="37"/>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Deciduous tree">
            <a:extLst>
              <a:ext uri="{FF2B5EF4-FFF2-40B4-BE49-F238E27FC236}">
                <a16:creationId xmlns:a16="http://schemas.microsoft.com/office/drawing/2014/main" id="{CE259EDB-909A-4791-AA3D-3E9AF2F55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1717" y="4843211"/>
            <a:ext cx="2172859" cy="2172859"/>
          </a:xfrm>
          <a:prstGeom prst="rect">
            <a:avLst/>
          </a:prstGeom>
        </p:spPr>
      </p:pic>
      <p:sp>
        <p:nvSpPr>
          <p:cNvPr id="22" name="Rectangle 21">
            <a:extLst>
              <a:ext uri="{FF2B5EF4-FFF2-40B4-BE49-F238E27FC236}">
                <a16:creationId xmlns:a16="http://schemas.microsoft.com/office/drawing/2014/main" id="{C8104C48-83C8-4BD0-88E9-E5FC54546D41}"/>
              </a:ext>
            </a:extLst>
          </p:cNvPr>
          <p:cNvSpPr/>
          <p:nvPr/>
        </p:nvSpPr>
        <p:spPr>
          <a:xfrm>
            <a:off x="7553739"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7921531" y="329185"/>
            <a:ext cx="3302000" cy="1938992"/>
          </a:xfrm>
          <a:prstGeom prst="rect">
            <a:avLst/>
          </a:prstGeom>
          <a:noFill/>
        </p:spPr>
        <p:txBody>
          <a:bodyPr wrap="square" rtlCol="0">
            <a:spAutoFit/>
          </a:bodyPr>
          <a:lstStyle/>
          <a:p>
            <a:r>
              <a:rPr lang="en-GB" sz="4000" dirty="0">
                <a:solidFill>
                  <a:schemeClr val="bg1"/>
                </a:solidFill>
                <a:latin typeface="Tw Cen MT" panose="020B0602020104020603" pitchFamily="34" charset="0"/>
              </a:rPr>
              <a:t>So what can be done to change this?  </a:t>
            </a:r>
          </a:p>
        </p:txBody>
      </p:sp>
      <p:pic>
        <p:nvPicPr>
          <p:cNvPr id="24" name="Graphic 23" descr="Deciduous tree">
            <a:extLst>
              <a:ext uri="{FF2B5EF4-FFF2-40B4-BE49-F238E27FC236}">
                <a16:creationId xmlns:a16="http://schemas.microsoft.com/office/drawing/2014/main" id="{78BA6577-7B25-4216-B1BD-C44754382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99" y="4843212"/>
            <a:ext cx="2172859" cy="2172859"/>
          </a:xfrm>
          <a:prstGeom prst="rect">
            <a:avLst/>
          </a:prstGeom>
        </p:spPr>
      </p:pic>
      <p:pic>
        <p:nvPicPr>
          <p:cNvPr id="25" name="Graphic 24" descr="Deciduous tree">
            <a:extLst>
              <a:ext uri="{FF2B5EF4-FFF2-40B4-BE49-F238E27FC236}">
                <a16:creationId xmlns:a16="http://schemas.microsoft.com/office/drawing/2014/main" id="{19A1B667-14DB-4838-85F9-8DB2A17F1C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969" y="4843212"/>
            <a:ext cx="2172859" cy="2172859"/>
          </a:xfrm>
          <a:prstGeom prst="rect">
            <a:avLst/>
          </a:prstGeom>
        </p:spPr>
      </p:pic>
      <p:pic>
        <p:nvPicPr>
          <p:cNvPr id="26" name="Graphic 25" descr="Deciduous tree">
            <a:extLst>
              <a:ext uri="{FF2B5EF4-FFF2-40B4-BE49-F238E27FC236}">
                <a16:creationId xmlns:a16="http://schemas.microsoft.com/office/drawing/2014/main" id="{DF12F31A-3F2D-411B-ACCE-AFE45D6C5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7377" y="4875350"/>
            <a:ext cx="2172859" cy="2172859"/>
          </a:xfrm>
          <a:prstGeom prst="rect">
            <a:avLst/>
          </a:prstGeom>
        </p:spPr>
      </p:pic>
      <p:pic>
        <p:nvPicPr>
          <p:cNvPr id="27" name="Graphic 26" descr="Deciduous tree">
            <a:extLst>
              <a:ext uri="{FF2B5EF4-FFF2-40B4-BE49-F238E27FC236}">
                <a16:creationId xmlns:a16="http://schemas.microsoft.com/office/drawing/2014/main" id="{3EB26A4D-F716-43C9-9ED9-C9030BA5F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9110" y="4811074"/>
            <a:ext cx="2172859" cy="2172859"/>
          </a:xfrm>
          <a:prstGeom prst="rect">
            <a:avLst/>
          </a:prstGeom>
        </p:spPr>
      </p:pic>
      <p:pic>
        <p:nvPicPr>
          <p:cNvPr id="28" name="Graphic 27" descr="Deciduous tree">
            <a:extLst>
              <a:ext uri="{FF2B5EF4-FFF2-40B4-BE49-F238E27FC236}">
                <a16:creationId xmlns:a16="http://schemas.microsoft.com/office/drawing/2014/main" id="{801BA6E4-3CD6-43B8-B017-7EF46770DA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5414" y="4843210"/>
            <a:ext cx="2172859" cy="2172859"/>
          </a:xfrm>
          <a:prstGeom prst="rect">
            <a:avLst/>
          </a:prstGeom>
        </p:spPr>
      </p:pic>
      <p:sp>
        <p:nvSpPr>
          <p:cNvPr id="30" name="Rectangle 29">
            <a:extLst>
              <a:ext uri="{FF2B5EF4-FFF2-40B4-BE49-F238E27FC236}">
                <a16:creationId xmlns:a16="http://schemas.microsoft.com/office/drawing/2014/main" id="{1960CE07-7BF2-4067-9A84-BE03496182BA}"/>
              </a:ext>
            </a:extLst>
          </p:cNvPr>
          <p:cNvSpPr/>
          <p:nvPr/>
        </p:nvSpPr>
        <p:spPr>
          <a:xfrm>
            <a:off x="0" y="4326537"/>
            <a:ext cx="7553739" cy="2273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882867-442C-4311-B7D9-2FF1FC7168B1}"/>
              </a:ext>
            </a:extLst>
          </p:cNvPr>
          <p:cNvPicPr>
            <a:picLocks noChangeAspect="1"/>
          </p:cNvPicPr>
          <p:nvPr/>
        </p:nvPicPr>
        <p:blipFill>
          <a:blip r:embed="rId5"/>
          <a:stretch>
            <a:fillRect/>
          </a:stretch>
        </p:blipFill>
        <p:spPr>
          <a:xfrm>
            <a:off x="6337147" y="2794392"/>
            <a:ext cx="1030313" cy="2548349"/>
          </a:xfrm>
          <a:prstGeom prst="rect">
            <a:avLst/>
          </a:prstGeom>
        </p:spPr>
      </p:pic>
      <p:sp>
        <p:nvSpPr>
          <p:cNvPr id="33" name="TextBox 32">
            <a:extLst>
              <a:ext uri="{FF2B5EF4-FFF2-40B4-BE49-F238E27FC236}">
                <a16:creationId xmlns:a16="http://schemas.microsoft.com/office/drawing/2014/main" id="{73E480C0-A689-4A53-9CA1-16DF1881A072}"/>
              </a:ext>
            </a:extLst>
          </p:cNvPr>
          <p:cNvSpPr txBox="1"/>
          <p:nvPr/>
        </p:nvSpPr>
        <p:spPr>
          <a:xfrm>
            <a:off x="57044" y="254862"/>
            <a:ext cx="7375951"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Protect and replant our forests </a:t>
            </a:r>
          </a:p>
        </p:txBody>
      </p:sp>
      <p:sp>
        <p:nvSpPr>
          <p:cNvPr id="39" name="TextBox 38">
            <a:extLst>
              <a:ext uri="{FF2B5EF4-FFF2-40B4-BE49-F238E27FC236}">
                <a16:creationId xmlns:a16="http://schemas.microsoft.com/office/drawing/2014/main" id="{4A2F4439-0937-4ED1-882F-509BC20870B5}"/>
              </a:ext>
            </a:extLst>
          </p:cNvPr>
          <p:cNvSpPr txBox="1"/>
          <p:nvPr/>
        </p:nvSpPr>
        <p:spPr>
          <a:xfrm>
            <a:off x="57044" y="886614"/>
            <a:ext cx="7824239"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Replace fossil fuels with renewables </a:t>
            </a:r>
          </a:p>
        </p:txBody>
      </p:sp>
      <p:sp>
        <p:nvSpPr>
          <p:cNvPr id="41" name="TextBox 40">
            <a:extLst>
              <a:ext uri="{FF2B5EF4-FFF2-40B4-BE49-F238E27FC236}">
                <a16:creationId xmlns:a16="http://schemas.microsoft.com/office/drawing/2014/main" id="{57650BCE-F6E3-4ABF-963C-71995FE6DB31}"/>
              </a:ext>
            </a:extLst>
          </p:cNvPr>
          <p:cNvSpPr txBox="1"/>
          <p:nvPr/>
        </p:nvSpPr>
        <p:spPr>
          <a:xfrm>
            <a:off x="36920" y="1511561"/>
            <a:ext cx="7824239"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Eat less meat </a:t>
            </a:r>
          </a:p>
        </p:txBody>
      </p:sp>
      <p:sp>
        <p:nvSpPr>
          <p:cNvPr id="42" name="TextBox 41">
            <a:extLst>
              <a:ext uri="{FF2B5EF4-FFF2-40B4-BE49-F238E27FC236}">
                <a16:creationId xmlns:a16="http://schemas.microsoft.com/office/drawing/2014/main" id="{407A66DD-A616-4E6B-BC3F-FF588CE35A39}"/>
              </a:ext>
            </a:extLst>
          </p:cNvPr>
          <p:cNvSpPr txBox="1"/>
          <p:nvPr/>
        </p:nvSpPr>
        <p:spPr>
          <a:xfrm>
            <a:off x="46982" y="2152977"/>
            <a:ext cx="7824239"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Walk, cycle or use public transport </a:t>
            </a:r>
          </a:p>
        </p:txBody>
      </p:sp>
      <p:sp>
        <p:nvSpPr>
          <p:cNvPr id="46" name="TextBox 45">
            <a:extLst>
              <a:ext uri="{FF2B5EF4-FFF2-40B4-BE49-F238E27FC236}">
                <a16:creationId xmlns:a16="http://schemas.microsoft.com/office/drawing/2014/main" id="{3E57458C-96BF-4485-99B8-95C4E2090B98}"/>
              </a:ext>
            </a:extLst>
          </p:cNvPr>
          <p:cNvSpPr txBox="1"/>
          <p:nvPr/>
        </p:nvSpPr>
        <p:spPr>
          <a:xfrm>
            <a:off x="72137" y="2800297"/>
            <a:ext cx="7824239" cy="1077218"/>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Waste less food </a:t>
            </a:r>
          </a:p>
          <a:p>
            <a:r>
              <a:rPr lang="en-GB" sz="2400" dirty="0">
                <a:solidFill>
                  <a:schemeClr val="bg2">
                    <a:lumMod val="10000"/>
                  </a:schemeClr>
                </a:solidFill>
                <a:latin typeface="Tw Cen MT" panose="020B0602020104020603" pitchFamily="34" charset="0"/>
              </a:rPr>
              <a:t>(food waste accounts for 10% of all emissions!) </a:t>
            </a:r>
            <a:endParaRPr lang="en-GB" sz="4000" dirty="0">
              <a:solidFill>
                <a:schemeClr val="bg2">
                  <a:lumMod val="10000"/>
                </a:schemeClr>
              </a:solidFill>
              <a:latin typeface="Tw Cen MT" panose="020B0602020104020603" pitchFamily="34" charset="0"/>
            </a:endParaRPr>
          </a:p>
        </p:txBody>
      </p:sp>
    </p:spTree>
    <p:extLst>
      <p:ext uri="{BB962C8B-B14F-4D97-AF65-F5344CB8AC3E}">
        <p14:creationId xmlns:p14="http://schemas.microsoft.com/office/powerpoint/2010/main" val="30934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22" presetClass="entr" presetSubtype="8" fill="hold" grpId="1"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wipe(left)">
                                      <p:cBhvr>
                                        <p:cTn id="10" dur="500"/>
                                        <p:tgtEl>
                                          <p:spTgt spid="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30" presetClass="emph" presetSubtype="0" fill="hold" nodeType="withEffect">
                                  <p:stCondLst>
                                    <p:cond delay="0"/>
                                  </p:stCondLst>
                                  <p:childTnLst>
                                    <p:animClr clrSpc="hsl" dir="cw">
                                      <p:cBhvr override="childStyle">
                                        <p:cTn id="24" dur="500" fill="hold"/>
                                        <p:tgtEl>
                                          <p:spTgt spid="33">
                                            <p:txEl>
                                              <p:pRg st="0" end="0"/>
                                            </p:txEl>
                                          </p:spTgt>
                                        </p:tgtEl>
                                        <p:attrNameLst>
                                          <p:attrName>style.color</p:attrName>
                                        </p:attrNameLst>
                                      </p:cBhvr>
                                      <p:by>
                                        <p:hsl h="0" s="12549" l="25098"/>
                                      </p:by>
                                    </p:animClr>
                                    <p:animClr clrSpc="hsl" dir="cw">
                                      <p:cBhvr>
                                        <p:cTn id="25" dur="500" fill="hold"/>
                                        <p:tgtEl>
                                          <p:spTgt spid="33">
                                            <p:txEl>
                                              <p:pRg st="0" end="0"/>
                                            </p:txEl>
                                          </p:spTgt>
                                        </p:tgtEl>
                                        <p:attrNameLst>
                                          <p:attrName>fillcolor</p:attrName>
                                        </p:attrNameLst>
                                      </p:cBhvr>
                                      <p:by>
                                        <p:hsl h="0" s="12549" l="25098"/>
                                      </p:by>
                                    </p:animClr>
                                    <p:animClr clrSpc="hsl" dir="cw">
                                      <p:cBhvr>
                                        <p:cTn id="26" dur="500" fill="hold"/>
                                        <p:tgtEl>
                                          <p:spTgt spid="33">
                                            <p:txEl>
                                              <p:pRg st="0" end="0"/>
                                            </p:txEl>
                                          </p:spTgt>
                                        </p:tgtEl>
                                        <p:attrNameLst>
                                          <p:attrName>stroke.color</p:attrName>
                                        </p:attrNameLst>
                                      </p:cBhvr>
                                      <p:by>
                                        <p:hsl h="0" s="12549" l="25098"/>
                                      </p:by>
                                    </p:animClr>
                                    <p:set>
                                      <p:cBhvr>
                                        <p:cTn id="27" dur="500" fill="hold"/>
                                        <p:tgtEl>
                                          <p:spTgt spid="33">
                                            <p:txEl>
                                              <p:pRg st="0" end="0"/>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30" presetClass="emph" presetSubtype="0" fill="hold" grpId="1" nodeType="withEffect">
                                  <p:stCondLst>
                                    <p:cond delay="0"/>
                                  </p:stCondLst>
                                  <p:childTnLst>
                                    <p:animClr clrSpc="hsl" dir="cw">
                                      <p:cBhvr override="childStyle">
                                        <p:cTn id="34" dur="500" fill="hold"/>
                                        <p:tgtEl>
                                          <p:spTgt spid="39"/>
                                        </p:tgtEl>
                                        <p:attrNameLst>
                                          <p:attrName>style.color</p:attrName>
                                        </p:attrNameLst>
                                      </p:cBhvr>
                                      <p:by>
                                        <p:hsl h="0" s="12549" l="25098"/>
                                      </p:by>
                                    </p:animClr>
                                    <p:animClr clrSpc="hsl" dir="cw">
                                      <p:cBhvr>
                                        <p:cTn id="35" dur="500" fill="hold"/>
                                        <p:tgtEl>
                                          <p:spTgt spid="39"/>
                                        </p:tgtEl>
                                        <p:attrNameLst>
                                          <p:attrName>fillcolor</p:attrName>
                                        </p:attrNameLst>
                                      </p:cBhvr>
                                      <p:by>
                                        <p:hsl h="0" s="12549" l="25098"/>
                                      </p:by>
                                    </p:animClr>
                                    <p:animClr clrSpc="hsl" dir="cw">
                                      <p:cBhvr>
                                        <p:cTn id="36" dur="500" fill="hold"/>
                                        <p:tgtEl>
                                          <p:spTgt spid="39"/>
                                        </p:tgtEl>
                                        <p:attrNameLst>
                                          <p:attrName>stroke.color</p:attrName>
                                        </p:attrNameLst>
                                      </p:cBhvr>
                                      <p:by>
                                        <p:hsl h="0" s="12549" l="25098"/>
                                      </p:by>
                                    </p:animClr>
                                    <p:set>
                                      <p:cBhvr>
                                        <p:cTn id="37" dur="500" fill="hold"/>
                                        <p:tgtEl>
                                          <p:spTgt spid="3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30" presetClass="emph" presetSubtype="0" fill="hold" grpId="1" nodeType="withEffect">
                                  <p:stCondLst>
                                    <p:cond delay="0"/>
                                  </p:stCondLst>
                                  <p:childTnLst>
                                    <p:animClr clrSpc="hsl" dir="cw">
                                      <p:cBhvr override="childStyle">
                                        <p:cTn id="44" dur="500" fill="hold"/>
                                        <p:tgtEl>
                                          <p:spTgt spid="41"/>
                                        </p:tgtEl>
                                        <p:attrNameLst>
                                          <p:attrName>style.color</p:attrName>
                                        </p:attrNameLst>
                                      </p:cBhvr>
                                      <p:by>
                                        <p:hsl h="0" s="12549" l="25098"/>
                                      </p:by>
                                    </p:animClr>
                                    <p:animClr clrSpc="hsl" dir="cw">
                                      <p:cBhvr>
                                        <p:cTn id="45" dur="500" fill="hold"/>
                                        <p:tgtEl>
                                          <p:spTgt spid="41"/>
                                        </p:tgtEl>
                                        <p:attrNameLst>
                                          <p:attrName>fillcolor</p:attrName>
                                        </p:attrNameLst>
                                      </p:cBhvr>
                                      <p:by>
                                        <p:hsl h="0" s="12549" l="25098"/>
                                      </p:by>
                                    </p:animClr>
                                    <p:animClr clrSpc="hsl" dir="cw">
                                      <p:cBhvr>
                                        <p:cTn id="46" dur="500" fill="hold"/>
                                        <p:tgtEl>
                                          <p:spTgt spid="41"/>
                                        </p:tgtEl>
                                        <p:attrNameLst>
                                          <p:attrName>stroke.color</p:attrName>
                                        </p:attrNameLst>
                                      </p:cBhvr>
                                      <p:by>
                                        <p:hsl h="0" s="12549" l="25098"/>
                                      </p:by>
                                    </p:animClr>
                                    <p:set>
                                      <p:cBhvr>
                                        <p:cTn id="47" dur="500" fill="hold"/>
                                        <p:tgtEl>
                                          <p:spTgt spid="41"/>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30" presetClass="emph" presetSubtype="0" fill="hold" grpId="1" nodeType="withEffect">
                                  <p:stCondLst>
                                    <p:cond delay="0"/>
                                  </p:stCondLst>
                                  <p:childTnLst>
                                    <p:animClr clrSpc="hsl" dir="cw">
                                      <p:cBhvr override="childStyle">
                                        <p:cTn id="54" dur="500" fill="hold"/>
                                        <p:tgtEl>
                                          <p:spTgt spid="42"/>
                                        </p:tgtEl>
                                        <p:attrNameLst>
                                          <p:attrName>style.color</p:attrName>
                                        </p:attrNameLst>
                                      </p:cBhvr>
                                      <p:by>
                                        <p:hsl h="0" s="12549" l="25098"/>
                                      </p:by>
                                    </p:animClr>
                                    <p:animClr clrSpc="hsl" dir="cw">
                                      <p:cBhvr>
                                        <p:cTn id="55" dur="500" fill="hold"/>
                                        <p:tgtEl>
                                          <p:spTgt spid="42"/>
                                        </p:tgtEl>
                                        <p:attrNameLst>
                                          <p:attrName>fillcolor</p:attrName>
                                        </p:attrNameLst>
                                      </p:cBhvr>
                                      <p:by>
                                        <p:hsl h="0" s="12549" l="25098"/>
                                      </p:by>
                                    </p:animClr>
                                    <p:animClr clrSpc="hsl" dir="cw">
                                      <p:cBhvr>
                                        <p:cTn id="56" dur="500" fill="hold"/>
                                        <p:tgtEl>
                                          <p:spTgt spid="42"/>
                                        </p:tgtEl>
                                        <p:attrNameLst>
                                          <p:attrName>stroke.color</p:attrName>
                                        </p:attrNameLst>
                                      </p:cBhvr>
                                      <p:by>
                                        <p:hsl h="0" s="12549" l="25098"/>
                                      </p:by>
                                    </p:animClr>
                                    <p:set>
                                      <p:cBhvr>
                                        <p:cTn id="57" dur="500" fill="hold"/>
                                        <p:tgtEl>
                                          <p:spTgt spid="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p:bldP spid="33" grpId="1" build="allAtOnce"/>
      <p:bldP spid="39" grpId="0"/>
      <p:bldP spid="39" grpId="1"/>
      <p:bldP spid="41" grpId="0"/>
      <p:bldP spid="41" grpId="1"/>
      <p:bldP spid="42" grpId="0"/>
      <p:bldP spid="42" grpId="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8104C48-83C8-4BD0-88E9-E5FC54546D41}"/>
              </a:ext>
            </a:extLst>
          </p:cNvPr>
          <p:cNvSpPr/>
          <p:nvPr/>
        </p:nvSpPr>
        <p:spPr>
          <a:xfrm>
            <a:off x="7553739" y="0"/>
            <a:ext cx="463826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BD74FA-1838-4A01-8BD0-ADE2E1B5F416}"/>
              </a:ext>
            </a:extLst>
          </p:cNvPr>
          <p:cNvSpPr txBox="1"/>
          <p:nvPr/>
        </p:nvSpPr>
        <p:spPr>
          <a:xfrm>
            <a:off x="7921531" y="329185"/>
            <a:ext cx="3302000" cy="1323439"/>
          </a:xfrm>
          <a:prstGeom prst="rect">
            <a:avLst/>
          </a:prstGeom>
          <a:noFill/>
        </p:spPr>
        <p:txBody>
          <a:bodyPr wrap="square" rtlCol="0">
            <a:spAutoFit/>
          </a:bodyPr>
          <a:lstStyle/>
          <a:p>
            <a:r>
              <a:rPr lang="en-GB" sz="4000" dirty="0">
                <a:solidFill>
                  <a:schemeClr val="bg1"/>
                </a:solidFill>
                <a:latin typeface="Tw Cen MT" panose="020B0602020104020603" pitchFamily="34" charset="0"/>
              </a:rPr>
              <a:t>What you can do? </a:t>
            </a:r>
          </a:p>
        </p:txBody>
      </p:sp>
      <p:sp>
        <p:nvSpPr>
          <p:cNvPr id="33" name="TextBox 32">
            <a:extLst>
              <a:ext uri="{FF2B5EF4-FFF2-40B4-BE49-F238E27FC236}">
                <a16:creationId xmlns:a16="http://schemas.microsoft.com/office/drawing/2014/main" id="{73E480C0-A689-4A53-9CA1-16DF1881A072}"/>
              </a:ext>
            </a:extLst>
          </p:cNvPr>
          <p:cNvSpPr txBox="1"/>
          <p:nvPr/>
        </p:nvSpPr>
        <p:spPr>
          <a:xfrm>
            <a:off x="57044" y="254862"/>
            <a:ext cx="7375951" cy="1323439"/>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Buy Welsh Grass fed or organic meat and animal products</a:t>
            </a:r>
          </a:p>
        </p:txBody>
      </p:sp>
      <p:sp>
        <p:nvSpPr>
          <p:cNvPr id="39" name="TextBox 38">
            <a:extLst>
              <a:ext uri="{FF2B5EF4-FFF2-40B4-BE49-F238E27FC236}">
                <a16:creationId xmlns:a16="http://schemas.microsoft.com/office/drawing/2014/main" id="{4A2F4439-0937-4ED1-882F-509BC20870B5}"/>
              </a:ext>
            </a:extLst>
          </p:cNvPr>
          <p:cNvSpPr txBox="1"/>
          <p:nvPr/>
        </p:nvSpPr>
        <p:spPr>
          <a:xfrm>
            <a:off x="57044" y="1578301"/>
            <a:ext cx="7824239"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Buy sustainable palm oil </a:t>
            </a:r>
          </a:p>
        </p:txBody>
      </p:sp>
      <p:sp>
        <p:nvSpPr>
          <p:cNvPr id="42" name="TextBox 41">
            <a:extLst>
              <a:ext uri="{FF2B5EF4-FFF2-40B4-BE49-F238E27FC236}">
                <a16:creationId xmlns:a16="http://schemas.microsoft.com/office/drawing/2014/main" id="{407A66DD-A616-4E6B-BC3F-FF588CE35A39}"/>
              </a:ext>
            </a:extLst>
          </p:cNvPr>
          <p:cNvSpPr txBox="1"/>
          <p:nvPr/>
        </p:nvSpPr>
        <p:spPr>
          <a:xfrm>
            <a:off x="57043" y="3535839"/>
            <a:ext cx="7824239" cy="707886"/>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Buy FSC certified paper</a:t>
            </a:r>
          </a:p>
        </p:txBody>
      </p:sp>
      <p:sp>
        <p:nvSpPr>
          <p:cNvPr id="46" name="TextBox 45">
            <a:extLst>
              <a:ext uri="{FF2B5EF4-FFF2-40B4-BE49-F238E27FC236}">
                <a16:creationId xmlns:a16="http://schemas.microsoft.com/office/drawing/2014/main" id="{3E57458C-96BF-4485-99B8-95C4E2090B98}"/>
              </a:ext>
            </a:extLst>
          </p:cNvPr>
          <p:cNvSpPr txBox="1"/>
          <p:nvPr/>
        </p:nvSpPr>
        <p:spPr>
          <a:xfrm>
            <a:off x="57044" y="2286187"/>
            <a:ext cx="7824239" cy="1323439"/>
          </a:xfrm>
          <a:prstGeom prst="rect">
            <a:avLst/>
          </a:prstGeom>
          <a:noFill/>
        </p:spPr>
        <p:txBody>
          <a:bodyPr wrap="square" rtlCol="0">
            <a:spAutoFit/>
          </a:bodyPr>
          <a:lstStyle/>
          <a:p>
            <a:r>
              <a:rPr lang="en-GB" sz="4000" dirty="0">
                <a:solidFill>
                  <a:schemeClr val="bg2">
                    <a:lumMod val="10000"/>
                  </a:schemeClr>
                </a:solidFill>
                <a:latin typeface="Tw Cen MT" panose="020B0602020104020603" pitchFamily="34" charset="0"/>
              </a:rPr>
              <a:t>Buy only </a:t>
            </a:r>
            <a:r>
              <a:rPr lang="en-GB" sz="4000" dirty="0" err="1">
                <a:solidFill>
                  <a:schemeClr val="bg2">
                    <a:lumMod val="10000"/>
                  </a:schemeClr>
                </a:solidFill>
                <a:latin typeface="Tw Cen MT" panose="020B0602020104020603" pitchFamily="34" charset="0"/>
              </a:rPr>
              <a:t>fairtrade</a:t>
            </a:r>
            <a:r>
              <a:rPr lang="en-GB" sz="4000" dirty="0">
                <a:solidFill>
                  <a:schemeClr val="bg2">
                    <a:lumMod val="10000"/>
                  </a:schemeClr>
                </a:solidFill>
                <a:latin typeface="Tw Cen MT" panose="020B0602020104020603" pitchFamily="34" charset="0"/>
              </a:rPr>
              <a:t> chocolate and coffee </a:t>
            </a:r>
          </a:p>
        </p:txBody>
      </p:sp>
      <p:pic>
        <p:nvPicPr>
          <p:cNvPr id="2050" name="Picture 2" descr="Real Foods and the Soil Association">
            <a:extLst>
              <a:ext uri="{FF2B5EF4-FFF2-40B4-BE49-F238E27FC236}">
                <a16:creationId xmlns:a16="http://schemas.microsoft.com/office/drawing/2014/main" id="{11B38D8B-503C-414A-A071-0798B8FBA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6" y="4778013"/>
            <a:ext cx="1602048" cy="1578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SPO - Roundtable on Sustainable Palm Oil">
            <a:extLst>
              <a:ext uri="{FF2B5EF4-FFF2-40B4-BE49-F238E27FC236}">
                <a16:creationId xmlns:a16="http://schemas.microsoft.com/office/drawing/2014/main" id="{BB2B58ED-3018-4B76-8203-7C384A4E6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944" y="4866315"/>
            <a:ext cx="1489999" cy="14899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irtrade Logo | Fair trade logo, Logos, History logo">
            <a:extLst>
              <a:ext uri="{FF2B5EF4-FFF2-40B4-BE49-F238E27FC236}">
                <a16:creationId xmlns:a16="http://schemas.microsoft.com/office/drawing/2014/main" id="{3E73DF6B-7872-4C8A-AF11-8C0A9B3A4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605" y="4794195"/>
            <a:ext cx="1965980" cy="16536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bout FSC">
            <a:extLst>
              <a:ext uri="{FF2B5EF4-FFF2-40B4-BE49-F238E27FC236}">
                <a16:creationId xmlns:a16="http://schemas.microsoft.com/office/drawing/2014/main" id="{3BCB2815-A141-419A-B725-4FA74B996A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4363"/>
          <a:stretch/>
        </p:blipFill>
        <p:spPr bwMode="auto">
          <a:xfrm>
            <a:off x="4899991" y="4427642"/>
            <a:ext cx="1755519" cy="22464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bout FSC">
            <a:extLst>
              <a:ext uri="{FF2B5EF4-FFF2-40B4-BE49-F238E27FC236}">
                <a16:creationId xmlns:a16="http://schemas.microsoft.com/office/drawing/2014/main" id="{50E6CF3C-4C23-4FDF-8D28-E3830C5BB2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694"/>
          <a:stretch/>
        </p:blipFill>
        <p:spPr bwMode="auto">
          <a:xfrm>
            <a:off x="7553739" y="2226574"/>
            <a:ext cx="4638261" cy="469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500"/>
                                        <p:tgtEl>
                                          <p:spTgt spid="3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 presetClass="entr" presetSubtype="4"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 calcmode="lin" valueType="num">
                                      <p:cBhvr additive="base">
                                        <p:cTn id="22" dur="500" fill="hold"/>
                                        <p:tgtEl>
                                          <p:spTgt spid="2054"/>
                                        </p:tgtEl>
                                        <p:attrNameLst>
                                          <p:attrName>ppt_x</p:attrName>
                                        </p:attrNameLst>
                                      </p:cBhvr>
                                      <p:tavLst>
                                        <p:tav tm="0">
                                          <p:val>
                                            <p:strVal val="#ppt_x"/>
                                          </p:val>
                                        </p:tav>
                                        <p:tav tm="100000">
                                          <p:val>
                                            <p:strVal val="#ppt_x"/>
                                          </p:val>
                                        </p:tav>
                                      </p:tavLst>
                                    </p:anim>
                                    <p:anim calcmode="lin" valueType="num">
                                      <p:cBhvr additive="base">
                                        <p:cTn id="2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par>
                                <p:cTn id="29" presetID="2" presetClass="entr" presetSubtype="4"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par>
                                <p:cTn id="38" presetID="2" presetClass="entr" presetSubtype="4" fill="hold" nodeType="withEffect">
                                  <p:stCondLst>
                                    <p:cond delay="0"/>
                                  </p:stCondLst>
                                  <p:childTnLst>
                                    <p:set>
                                      <p:cBhvr>
                                        <p:cTn id="39" dur="1" fill="hold">
                                          <p:stCondLst>
                                            <p:cond delay="0"/>
                                          </p:stCondLst>
                                        </p:cTn>
                                        <p:tgtEl>
                                          <p:spTgt spid="2058"/>
                                        </p:tgtEl>
                                        <p:attrNameLst>
                                          <p:attrName>style.visibility</p:attrName>
                                        </p:attrNameLst>
                                      </p:cBhvr>
                                      <p:to>
                                        <p:strVal val="visible"/>
                                      </p:to>
                                    </p:set>
                                    <p:anim calcmode="lin" valueType="num">
                                      <p:cBhvr additive="base">
                                        <p:cTn id="40" dur="500" fill="hold"/>
                                        <p:tgtEl>
                                          <p:spTgt spid="2058"/>
                                        </p:tgtEl>
                                        <p:attrNameLst>
                                          <p:attrName>ppt_x</p:attrName>
                                        </p:attrNameLst>
                                      </p:cBhvr>
                                      <p:tavLst>
                                        <p:tav tm="0">
                                          <p:val>
                                            <p:strVal val="#ppt_x"/>
                                          </p:val>
                                        </p:tav>
                                        <p:tav tm="100000">
                                          <p:val>
                                            <p:strVal val="#ppt_x"/>
                                          </p:val>
                                        </p:tav>
                                      </p:tavLst>
                                    </p:anim>
                                    <p:anim calcmode="lin" valueType="num">
                                      <p:cBhvr additive="base">
                                        <p:cTn id="41"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build="allAtOnce"/>
      <p:bldP spid="39" grpId="0"/>
      <p:bldP spid="42"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1281</Words>
  <Application>Microsoft Office PowerPoint</Application>
  <PresentationFormat>Widescreen</PresentationFormat>
  <Paragraphs>115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Rahman-Daultrey</dc:creator>
  <cp:lastModifiedBy>size</cp:lastModifiedBy>
  <cp:revision>35</cp:revision>
  <dcterms:created xsi:type="dcterms:W3CDTF">2020-08-14T21:30:25Z</dcterms:created>
  <dcterms:modified xsi:type="dcterms:W3CDTF">2021-08-24T10:35:19Z</dcterms:modified>
</cp:coreProperties>
</file>