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3B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864" y="-1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9CABC-742B-47BB-A7B7-50AB3A3B3E2E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02C43-3DBF-40B0-86D8-AF24907FCED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426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02C43-3DBF-40B0-86D8-AF24907FCED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9829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681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597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349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180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316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4645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788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849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8729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171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C8B62-D241-46D6-A402-2BAAE0C0286B}" type="datetimeFigureOut">
              <a:rPr lang="fr-FR" smtClean="0"/>
              <a:t>05/10/2021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DAA47B-8975-4CA4-B637-061E12343B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504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RFACE\OneDrive - United Purpose\GSGBC photos\GoEco\Bakary_Jallow_Koudioube_community_forest.49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5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/>
          <a:lstStyle/>
          <a:p>
            <a:r>
              <a:rPr lang="fr-FR" b="1" dirty="0" smtClean="0"/>
              <a:t>Gouvernance Environnementale Communautaire (</a:t>
            </a:r>
            <a:r>
              <a:rPr lang="fr-FR" b="1" dirty="0" err="1" smtClean="0"/>
              <a:t>GoECo</a:t>
            </a:r>
            <a:r>
              <a:rPr lang="fr-FR" b="1" dirty="0" smtClean="0"/>
              <a:t>)</a:t>
            </a:r>
            <a:endParaRPr lang="fr-FR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752600"/>
          </a:xfrm>
        </p:spPr>
        <p:txBody>
          <a:bodyPr/>
          <a:lstStyle/>
          <a:p>
            <a:r>
              <a:rPr lang="fr-FR" b="1" dirty="0" err="1" smtClean="0">
                <a:solidFill>
                  <a:schemeClr val="bg1"/>
                </a:solidFill>
              </a:rPr>
              <a:t>Community</a:t>
            </a:r>
            <a:r>
              <a:rPr lang="fr-FR" b="1" dirty="0" smtClean="0">
                <a:solidFill>
                  <a:schemeClr val="bg1"/>
                </a:solidFill>
              </a:rPr>
              <a:t> </a:t>
            </a:r>
            <a:r>
              <a:rPr lang="fr-FR" b="1" dirty="0" err="1" smtClean="0">
                <a:solidFill>
                  <a:schemeClr val="bg1"/>
                </a:solidFill>
              </a:rPr>
              <a:t>Environmental</a:t>
            </a:r>
            <a:r>
              <a:rPr lang="fr-FR" b="1" dirty="0" smtClean="0">
                <a:solidFill>
                  <a:schemeClr val="bg1"/>
                </a:solidFill>
              </a:rPr>
              <a:t> </a:t>
            </a:r>
            <a:r>
              <a:rPr lang="fr-FR" b="1" dirty="0" err="1" smtClean="0">
                <a:solidFill>
                  <a:schemeClr val="bg1"/>
                </a:solidFill>
              </a:rPr>
              <a:t>Governance</a:t>
            </a:r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028" name="Picture 4" descr="Senegal — United Purpo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309320"/>
            <a:ext cx="971600" cy="56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ile:European Commission.svg - Wikimedia Common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707" y="6165304"/>
            <a:ext cx="998481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39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GoECo</a:t>
            </a:r>
            <a:r>
              <a:rPr lang="fr-FR" dirty="0" smtClean="0"/>
              <a:t> </a:t>
            </a:r>
            <a:r>
              <a:rPr lang="fr-FR" dirty="0" err="1" smtClean="0"/>
              <a:t>overview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85"/>
          <a:stretch/>
        </p:blipFill>
        <p:spPr>
          <a:xfrm>
            <a:off x="6573488" y="5751916"/>
            <a:ext cx="1454896" cy="1026959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90"/>
          <a:stretch/>
        </p:blipFill>
        <p:spPr>
          <a:xfrm>
            <a:off x="8280920" y="5733256"/>
            <a:ext cx="755576" cy="104562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751917"/>
            <a:ext cx="1369279" cy="102695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4"/>
          <a:stretch/>
        </p:blipFill>
        <p:spPr>
          <a:xfrm>
            <a:off x="107504" y="5769920"/>
            <a:ext cx="1227664" cy="103634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395536" y="1351508"/>
            <a:ext cx="8352928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Objectives: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 smtClean="0"/>
              <a:t>Build capacity of local actors to raise awareness and advocate for the environment.</a:t>
            </a:r>
            <a:endParaRPr lang="en-GB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 smtClean="0"/>
              <a:t>Reduce trafficking through improved governance.</a:t>
            </a:r>
          </a:p>
          <a:p>
            <a:pPr>
              <a:lnSpc>
                <a:spcPct val="150000"/>
              </a:lnSpc>
            </a:pPr>
            <a:endParaRPr lang="en-GB" dirty="0"/>
          </a:p>
          <a:p>
            <a:pPr>
              <a:lnSpc>
                <a:spcPct val="150000"/>
              </a:lnSpc>
            </a:pPr>
            <a:r>
              <a:rPr lang="en-GB" b="1" dirty="0" smtClean="0"/>
              <a:t>At a glance:</a:t>
            </a:r>
            <a:endParaRPr lang="fr-FR" b="1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 smtClean="0"/>
              <a:t>Alternative </a:t>
            </a:r>
            <a:r>
              <a:rPr lang="fr-FR" dirty="0" err="1" smtClean="0"/>
              <a:t>livelihoods</a:t>
            </a:r>
            <a:r>
              <a:rPr lang="fr-FR" dirty="0" smtClean="0"/>
              <a:t> and green job </a:t>
            </a:r>
            <a:r>
              <a:rPr lang="fr-FR" dirty="0" err="1" smtClean="0"/>
              <a:t>creation</a:t>
            </a:r>
            <a:endParaRPr lang="fr-FR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 err="1" smtClean="0"/>
              <a:t>Strengthening</a:t>
            </a:r>
            <a:r>
              <a:rPr lang="fr-FR" dirty="0" smtClean="0"/>
              <a:t> NTFP value </a:t>
            </a:r>
            <a:r>
              <a:rPr lang="fr-FR" dirty="0" err="1" smtClean="0"/>
              <a:t>chains</a:t>
            </a:r>
            <a:endParaRPr lang="fr-FR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 err="1"/>
              <a:t>C</a:t>
            </a:r>
            <a:r>
              <a:rPr lang="fr-FR" dirty="0" err="1" smtClean="0"/>
              <a:t>ommunity</a:t>
            </a:r>
            <a:r>
              <a:rPr lang="fr-FR" dirty="0" smtClean="0"/>
              <a:t> </a:t>
            </a:r>
            <a:r>
              <a:rPr lang="fr-FR" dirty="0" err="1" smtClean="0"/>
              <a:t>forests</a:t>
            </a:r>
            <a:endParaRPr lang="fr-FR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fr-FR" dirty="0" err="1" smtClean="0"/>
              <a:t>Community</a:t>
            </a:r>
            <a:r>
              <a:rPr lang="fr-FR" dirty="0" smtClean="0"/>
              <a:t> </a:t>
            </a:r>
            <a:r>
              <a:rPr lang="fr-FR" dirty="0" err="1" smtClean="0"/>
              <a:t>voice</a:t>
            </a:r>
            <a:r>
              <a:rPr lang="fr-FR" dirty="0" smtClean="0"/>
              <a:t> in </a:t>
            </a:r>
            <a:r>
              <a:rPr lang="fr-FR" dirty="0" err="1" smtClean="0"/>
              <a:t>legislation</a:t>
            </a:r>
            <a:endParaRPr lang="fr-FR" dirty="0"/>
          </a:p>
          <a:p>
            <a:pPr marL="285750" indent="-285750">
              <a:buFont typeface="Arial" pitchFamily="34" charset="0"/>
              <a:buChar char="•"/>
            </a:pPr>
            <a:endParaRPr lang="fr-FR" dirty="0" smtClean="0"/>
          </a:p>
          <a:p>
            <a:pPr lvl="1"/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879" y="5759025"/>
            <a:ext cx="1396313" cy="1047235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5759025"/>
            <a:ext cx="1381787" cy="103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4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FR" i="1" dirty="0" err="1" smtClean="0"/>
              <a:t>Community</a:t>
            </a:r>
            <a:r>
              <a:rPr lang="fr-FR" i="1" dirty="0" smtClean="0"/>
              <a:t> </a:t>
            </a:r>
            <a:r>
              <a:rPr lang="fr-FR" i="1" dirty="0" err="1"/>
              <a:t>forests</a:t>
            </a:r>
            <a:r>
              <a:rPr lang="fr-FR" i="1" dirty="0"/>
              <a:t> </a:t>
            </a:r>
            <a:r>
              <a:rPr lang="fr-FR" i="1" dirty="0" smtClean="0"/>
              <a:t>and </a:t>
            </a:r>
            <a:r>
              <a:rPr lang="fr-FR" i="1" dirty="0" err="1" smtClean="0"/>
              <a:t>their</a:t>
            </a:r>
            <a:r>
              <a:rPr lang="fr-FR" i="1" dirty="0" smtClean="0"/>
              <a:t> </a:t>
            </a:r>
            <a:r>
              <a:rPr lang="fr-FR" i="1" dirty="0" err="1" smtClean="0"/>
              <a:t>role</a:t>
            </a:r>
            <a:r>
              <a:rPr lang="fr-FR" i="1" dirty="0" smtClean="0"/>
              <a:t> in </a:t>
            </a:r>
            <a:r>
              <a:rPr lang="fr-FR" i="1" dirty="0" err="1"/>
              <a:t>tree</a:t>
            </a:r>
            <a:r>
              <a:rPr lang="fr-FR" i="1" dirty="0"/>
              <a:t> </a:t>
            </a:r>
            <a:r>
              <a:rPr lang="fr-FR" i="1" dirty="0" err="1"/>
              <a:t>planting</a:t>
            </a:r>
            <a:r>
              <a:rPr lang="fr-FR" i="1" dirty="0"/>
              <a:t> and </a:t>
            </a:r>
            <a:r>
              <a:rPr lang="fr-FR" i="1" dirty="0" err="1"/>
              <a:t>promoting</a:t>
            </a:r>
            <a:r>
              <a:rPr lang="fr-FR" i="1" dirty="0"/>
              <a:t> </a:t>
            </a:r>
            <a:r>
              <a:rPr lang="fr-FR" i="1" dirty="0" err="1"/>
              <a:t>community</a:t>
            </a:r>
            <a:r>
              <a:rPr lang="fr-FR" i="1" dirty="0"/>
              <a:t> action. </a:t>
            </a:r>
            <a:endParaRPr lang="fr-FR" i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608512"/>
          </a:xfrm>
        </p:spPr>
        <p:txBody>
          <a:bodyPr>
            <a:normAutofit fontScale="92500" lnSpcReduction="20000"/>
          </a:bodyPr>
          <a:lstStyle/>
          <a:p>
            <a:r>
              <a:rPr lang="fr-FR" dirty="0" err="1" smtClean="0"/>
              <a:t>Community</a:t>
            </a:r>
            <a:r>
              <a:rPr lang="fr-FR" dirty="0" smtClean="0"/>
              <a:t> </a:t>
            </a:r>
            <a:r>
              <a:rPr lang="fr-FR" dirty="0" err="1" smtClean="0"/>
              <a:t>voice</a:t>
            </a:r>
            <a:r>
              <a:rPr lang="fr-FR" dirty="0" smtClean="0"/>
              <a:t> :</a:t>
            </a:r>
          </a:p>
          <a:p>
            <a:pPr lvl="1"/>
            <a:r>
              <a:rPr lang="fr-FR" dirty="0" smtClean="0"/>
              <a:t>Participatory </a:t>
            </a:r>
            <a:r>
              <a:rPr lang="fr-FR" dirty="0" err="1" smtClean="0"/>
              <a:t>delimitation</a:t>
            </a:r>
            <a:r>
              <a:rPr lang="fr-FR" dirty="0" smtClean="0"/>
              <a:t> and </a:t>
            </a:r>
            <a:r>
              <a:rPr lang="fr-FR" dirty="0" err="1" smtClean="0"/>
              <a:t>inventory</a:t>
            </a:r>
            <a:endParaRPr lang="fr-FR" dirty="0" smtClean="0"/>
          </a:p>
          <a:p>
            <a:pPr lvl="1"/>
            <a:r>
              <a:rPr lang="fr-FR" dirty="0" smtClean="0"/>
              <a:t>Participatory </a:t>
            </a:r>
            <a:r>
              <a:rPr lang="fr-FR" dirty="0" err="1" smtClean="0"/>
              <a:t>creation</a:t>
            </a:r>
            <a:r>
              <a:rPr lang="fr-FR" dirty="0" smtClean="0"/>
              <a:t> of management </a:t>
            </a:r>
            <a:r>
              <a:rPr lang="fr-FR" dirty="0" err="1" smtClean="0"/>
              <a:t>committee</a:t>
            </a:r>
            <a:endParaRPr lang="fr-FR" dirty="0" smtClean="0"/>
          </a:p>
          <a:p>
            <a:pPr lvl="1"/>
            <a:r>
              <a:rPr lang="fr-FR" dirty="0" err="1" smtClean="0"/>
              <a:t>Development</a:t>
            </a:r>
            <a:r>
              <a:rPr lang="fr-FR" dirty="0" smtClean="0"/>
              <a:t> of </a:t>
            </a:r>
            <a:r>
              <a:rPr lang="fr-FR" dirty="0" err="1" smtClean="0"/>
              <a:t>community</a:t>
            </a:r>
            <a:r>
              <a:rPr lang="fr-FR" dirty="0" smtClean="0"/>
              <a:t> </a:t>
            </a:r>
            <a:r>
              <a:rPr lang="fr-FR" dirty="0" err="1" smtClean="0"/>
              <a:t>defined</a:t>
            </a:r>
            <a:r>
              <a:rPr lang="fr-FR" dirty="0" smtClean="0"/>
              <a:t> management plan and </a:t>
            </a:r>
            <a:r>
              <a:rPr lang="fr-FR" dirty="0" err="1" smtClean="0"/>
              <a:t>rules</a:t>
            </a:r>
            <a:endParaRPr lang="fr-FR" dirty="0"/>
          </a:p>
          <a:p>
            <a:pPr lvl="1"/>
            <a:endParaRPr lang="fr-FR" dirty="0" smtClean="0"/>
          </a:p>
          <a:p>
            <a:r>
              <a:rPr lang="fr-FR" dirty="0" err="1" smtClean="0"/>
              <a:t>Capacity</a:t>
            </a:r>
            <a:r>
              <a:rPr lang="fr-FR" dirty="0" smtClean="0"/>
              <a:t> build</a:t>
            </a:r>
            <a:r>
              <a:rPr lang="fr-FR" dirty="0" smtClean="0"/>
              <a:t>ing of management </a:t>
            </a:r>
            <a:r>
              <a:rPr lang="fr-FR" dirty="0" err="1" smtClean="0"/>
              <a:t>committee</a:t>
            </a:r>
            <a:endParaRPr lang="fr-FR" dirty="0" smtClean="0"/>
          </a:p>
          <a:p>
            <a:endParaRPr lang="fr-FR" dirty="0"/>
          </a:p>
          <a:p>
            <a:r>
              <a:rPr lang="fr-FR" dirty="0" smtClean="0"/>
              <a:t>Impacts – </a:t>
            </a:r>
            <a:r>
              <a:rPr lang="fr-FR" dirty="0" err="1" smtClean="0"/>
              <a:t>reintroduction</a:t>
            </a:r>
            <a:r>
              <a:rPr lang="fr-FR" dirty="0" smtClean="0"/>
              <a:t> of </a:t>
            </a:r>
            <a:r>
              <a:rPr lang="fr-FR" dirty="0" err="1" smtClean="0"/>
              <a:t>at</a:t>
            </a:r>
            <a:r>
              <a:rPr lang="fr-FR" dirty="0" smtClean="0"/>
              <a:t> </a:t>
            </a:r>
            <a:r>
              <a:rPr lang="fr-FR" dirty="0" err="1" smtClean="0"/>
              <a:t>risk</a:t>
            </a:r>
            <a:r>
              <a:rPr lang="fr-FR" dirty="0" smtClean="0"/>
              <a:t> </a:t>
            </a:r>
            <a:r>
              <a:rPr lang="fr-FR" dirty="0" err="1" smtClean="0"/>
              <a:t>species</a:t>
            </a:r>
            <a:r>
              <a:rPr lang="fr-FR" dirty="0" smtClean="0"/>
              <a:t>, NTFP </a:t>
            </a:r>
            <a:r>
              <a:rPr lang="fr-FR" dirty="0" err="1" smtClean="0"/>
              <a:t>based</a:t>
            </a:r>
            <a:r>
              <a:rPr lang="fr-FR" dirty="0" smtClean="0"/>
              <a:t> </a:t>
            </a:r>
            <a:r>
              <a:rPr lang="fr-FR" dirty="0" err="1" smtClean="0"/>
              <a:t>income</a:t>
            </a:r>
            <a:r>
              <a:rPr lang="fr-FR" dirty="0" smtClean="0"/>
              <a:t> </a:t>
            </a:r>
            <a:r>
              <a:rPr lang="fr-FR" dirty="0" err="1" smtClean="0"/>
              <a:t>generation</a:t>
            </a:r>
            <a:r>
              <a:rPr lang="fr-FR" dirty="0" smtClean="0"/>
              <a:t>, </a:t>
            </a:r>
            <a:r>
              <a:rPr lang="fr-FR" dirty="0" err="1" smtClean="0"/>
              <a:t>relationship</a:t>
            </a:r>
            <a:r>
              <a:rPr lang="fr-FR" dirty="0" smtClean="0"/>
              <a:t> </a:t>
            </a:r>
            <a:r>
              <a:rPr lang="fr-FR" dirty="0" err="1" smtClean="0"/>
              <a:t>between</a:t>
            </a:r>
            <a:r>
              <a:rPr lang="fr-FR" dirty="0" smtClean="0"/>
              <a:t> </a:t>
            </a:r>
            <a:r>
              <a:rPr lang="fr-FR" dirty="0" err="1" smtClean="0"/>
              <a:t>community</a:t>
            </a:r>
            <a:r>
              <a:rPr lang="fr-FR" dirty="0" smtClean="0"/>
              <a:t> and </a:t>
            </a:r>
            <a:r>
              <a:rPr lang="fr-FR" dirty="0" err="1" smtClean="0"/>
              <a:t>authorities</a:t>
            </a:r>
            <a:r>
              <a:rPr lang="fr-FR" dirty="0" smtClean="0"/>
              <a:t>, </a:t>
            </a:r>
            <a:r>
              <a:rPr lang="fr-FR" dirty="0" err="1" smtClean="0"/>
              <a:t>fewer</a:t>
            </a:r>
            <a:r>
              <a:rPr lang="fr-FR" dirty="0" smtClean="0"/>
              <a:t> </a:t>
            </a:r>
            <a:r>
              <a:rPr lang="fr-FR" dirty="0" err="1" smtClean="0"/>
              <a:t>forest</a:t>
            </a:r>
            <a:r>
              <a:rPr lang="fr-FR" dirty="0" smtClean="0"/>
              <a:t> </a:t>
            </a:r>
            <a:r>
              <a:rPr lang="fr-FR" dirty="0" err="1" smtClean="0"/>
              <a:t>fires</a:t>
            </a:r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4362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 for </a:t>
            </a:r>
            <a:r>
              <a:rPr lang="fr-FR" dirty="0" err="1" smtClean="0"/>
              <a:t>listening</a:t>
            </a:r>
            <a:r>
              <a:rPr lang="fr-FR" dirty="0"/>
              <a:t>.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721" y="1340768"/>
            <a:ext cx="7821719" cy="5213176"/>
          </a:xfr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609600" y="37170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 smtClean="0">
                <a:solidFill>
                  <a:schemeClr val="bg1"/>
                </a:solidFill>
              </a:rPr>
              <a:t>Questions?</a:t>
            </a:r>
            <a:endParaRPr lang="fr-FR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43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121</Words>
  <Application>Microsoft Office PowerPoint</Application>
  <PresentationFormat>Affichage à l'écran (4:3)</PresentationFormat>
  <Paragraphs>24</Paragraphs>
  <Slides>4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Thème Office</vt:lpstr>
      <vt:lpstr>Gouvernance Environnementale Communautaire (GoECo)</vt:lpstr>
      <vt:lpstr>GoECo overview</vt:lpstr>
      <vt:lpstr>Community forests and their role in tree planting and promoting community action. </vt:lpstr>
      <vt:lpstr>Thank you for listening.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Gouvernance Environnementale Communautaire (GoECo)</dc:title>
  <dc:creator>SURFACE</dc:creator>
  <cp:lastModifiedBy>SURFACE</cp:lastModifiedBy>
  <cp:revision>8</cp:revision>
  <dcterms:created xsi:type="dcterms:W3CDTF">2021-09-30T12:42:04Z</dcterms:created>
  <dcterms:modified xsi:type="dcterms:W3CDTF">2021-10-05T11:35:29Z</dcterms:modified>
</cp:coreProperties>
</file>