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1"/>
  </p:handoutMasterIdLst>
  <p:sldIdLst>
    <p:sldId id="256" r:id="rId2"/>
    <p:sldId id="276" r:id="rId3"/>
    <p:sldId id="278" r:id="rId4"/>
    <p:sldId id="279" r:id="rId5"/>
    <p:sldId id="282" r:id="rId6"/>
    <p:sldId id="280" r:id="rId7"/>
    <p:sldId id="264" r:id="rId8"/>
    <p:sldId id="265" r:id="rId9"/>
    <p:sldId id="271" r:id="rId10"/>
  </p:sldIdLst>
  <p:sldSz cx="12192000" cy="6858000"/>
  <p:notesSz cx="6889750" cy="96710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008000"/>
    <a:srgbClr val="CCFFCC"/>
    <a:srgbClr val="FF0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3" autoAdjust="0"/>
    <p:restoredTop sz="94609" autoAdjust="0"/>
  </p:normalViewPr>
  <p:slideViewPr>
    <p:cSldViewPr snapToGrid="0">
      <p:cViewPr varScale="1">
        <p:scale>
          <a:sx n="61" d="100"/>
          <a:sy n="61" d="100"/>
        </p:scale>
        <p:origin x="81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2" d="100"/>
          <a:sy n="42" d="100"/>
        </p:scale>
        <p:origin x="2412" y="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71AC157-C163-41DA-AA5A-7A34B34B9A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558" cy="485232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6AADF3-3FC1-4DE6-AC6E-D9BB036685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2597" y="0"/>
            <a:ext cx="2985558" cy="485232"/>
          </a:xfrm>
          <a:prstGeom prst="rect">
            <a:avLst/>
          </a:prstGeom>
        </p:spPr>
        <p:txBody>
          <a:bodyPr vert="horz" lIns="94631" tIns="47316" rIns="94631" bIns="47316" rtlCol="0"/>
          <a:lstStyle>
            <a:lvl1pPr algn="r">
              <a:defRPr sz="1200"/>
            </a:lvl1pPr>
          </a:lstStyle>
          <a:p>
            <a:fld id="{886A0463-C85C-41EB-A723-6B14D4359286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1A4816-ABF2-4622-A116-640E0462562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185820"/>
            <a:ext cx="2985558" cy="485231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3DBFDA-A5E5-485D-A3D4-81B921B3CB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2597" y="9185820"/>
            <a:ext cx="2985558" cy="485231"/>
          </a:xfrm>
          <a:prstGeom prst="rect">
            <a:avLst/>
          </a:prstGeom>
        </p:spPr>
        <p:txBody>
          <a:bodyPr vert="horz" lIns="94631" tIns="47316" rIns="94631" bIns="47316" rtlCol="0" anchor="b"/>
          <a:lstStyle>
            <a:lvl1pPr algn="r">
              <a:defRPr sz="1200"/>
            </a:lvl1pPr>
          </a:lstStyle>
          <a:p>
            <a:fld id="{0D9A18AB-6131-42F2-8EBD-8F4E92F368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263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9831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127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65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610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882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069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7189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" y="0"/>
            <a:ext cx="1225593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  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822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2856CCA-F518-44D6-8F33-C9D5BC5D5313}"/>
              </a:ext>
            </a:extLst>
          </p:cNvPr>
          <p:cNvSpPr/>
          <p:nvPr userDrawn="1"/>
        </p:nvSpPr>
        <p:spPr>
          <a:xfrm>
            <a:off x="-46487" y="-123986"/>
            <a:ext cx="12238487" cy="44647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E1AD21-F79B-4FC9-B55D-4C0028E2BD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71561" y="0"/>
            <a:ext cx="9589839" cy="43407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033783C-7268-44E3-B012-60158C427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343" y="4979662"/>
            <a:ext cx="5875644" cy="12645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200" dirty="0"/>
              <a:t>Mount Elgon Tree Growing Enterprise Ltd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D1E8430-9107-476D-91CA-426423211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22626" y="4979662"/>
            <a:ext cx="2230655" cy="126458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endParaRPr lang="en-US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3BC437A-721E-4678-B3CD-DD48DA689EE7}"/>
              </a:ext>
            </a:extLst>
          </p:cNvPr>
          <p:cNvCxnSpPr/>
          <p:nvPr userDrawn="1"/>
        </p:nvCxnSpPr>
        <p:spPr>
          <a:xfrm>
            <a:off x="6922306" y="5028892"/>
            <a:ext cx="0" cy="135583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4089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567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3281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378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rgbClr val="000099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  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5333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574DE-8039-485A-87C5-43F2451F39E7}" type="datetimeFigureOut">
              <a:rPr lang="en-GB" smtClean="0"/>
              <a:t>06/10/2021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ADF29-08BF-444C-9E0D-12C0894777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16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444500" indent="-444500" algn="l" defTabSz="914400" rtl="0" eaLnBrk="1" latinLnBrk="0" hangingPunct="1">
        <a:lnSpc>
          <a:spcPct val="90000"/>
        </a:lnSpc>
        <a:spcBef>
          <a:spcPts val="1000"/>
        </a:spcBef>
        <a:buClr>
          <a:srgbClr val="0066FF"/>
        </a:buClr>
        <a:buSzPct val="110000"/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806450" indent="-349250" algn="l" defTabSz="914400" rtl="0" eaLnBrk="1" latinLnBrk="0" hangingPunct="1">
        <a:lnSpc>
          <a:spcPct val="90000"/>
        </a:lnSpc>
        <a:spcBef>
          <a:spcPts val="500"/>
        </a:spcBef>
        <a:buClr>
          <a:srgbClr val="0066FF"/>
        </a:buClr>
        <a:buSzPct val="110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250950" indent="-336550" algn="l" defTabSz="914400" rtl="0" eaLnBrk="1" latinLnBrk="0" hangingPunct="1">
        <a:lnSpc>
          <a:spcPct val="90000"/>
        </a:lnSpc>
        <a:spcBef>
          <a:spcPts val="500"/>
        </a:spcBef>
        <a:buClr>
          <a:srgbClr val="0066FF"/>
        </a:buClr>
        <a:buSzPct val="11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66FF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66FF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C89A5B2-61C2-4984-8AD1-11D34D3EA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8359" y="4361794"/>
            <a:ext cx="5223641" cy="2385848"/>
          </a:xfrm>
        </p:spPr>
        <p:txBody>
          <a:bodyPr>
            <a:normAutofit fontScale="90000"/>
          </a:bodyPr>
          <a:lstStyle/>
          <a:p>
            <a:r>
              <a:rPr lang="en-GB" sz="2200" b="1" dirty="0" smtClean="0"/>
              <a:t/>
            </a:r>
            <a:br>
              <a:rPr lang="en-GB" sz="2200" b="1" dirty="0" smtClean="0"/>
            </a:br>
            <a:r>
              <a:rPr lang="en-GB" sz="2400" b="1" dirty="0" smtClean="0"/>
              <a:t>Incentivising </a:t>
            </a:r>
            <a:r>
              <a:rPr lang="en-GB" sz="2400" b="1" dirty="0"/>
              <a:t>tree growing at local and regional levels and promote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GB" sz="2400" b="1" dirty="0"/>
              <a:t>community led </a:t>
            </a:r>
            <a:r>
              <a:rPr lang="en-GB" sz="2400" b="1" dirty="0" smtClean="0"/>
              <a:t>action.</a:t>
            </a:r>
            <a:r>
              <a:rPr lang="en-GB" sz="2400" b="1" dirty="0"/>
              <a:t/>
            </a:r>
            <a:br>
              <a:rPr lang="en-GB" sz="2400" b="1" dirty="0"/>
            </a:br>
            <a:r>
              <a:rPr lang="en-GB" sz="2400" b="1" dirty="0"/>
              <a:t/>
            </a:r>
            <a:br>
              <a:rPr lang="en-GB" sz="2400" b="1" dirty="0"/>
            </a:br>
            <a:r>
              <a:rPr lang="en-GB" sz="2200" b="1" dirty="0" smtClean="0"/>
              <a:t>Godfrey Natwaluma,</a:t>
            </a:r>
            <a:br>
              <a:rPr lang="en-GB" sz="2200" b="1" dirty="0" smtClean="0"/>
            </a:br>
            <a:r>
              <a:rPr lang="en-GB" sz="2200" b="1" dirty="0" smtClean="0"/>
              <a:t>Programme Manager</a:t>
            </a:r>
            <a:br>
              <a:rPr lang="en-GB" sz="2200" b="1" dirty="0" smtClean="0"/>
            </a:br>
            <a:r>
              <a:rPr lang="en-GB" sz="2200" b="1" dirty="0" smtClean="0"/>
              <a:t/>
            </a:r>
            <a:br>
              <a:rPr lang="en-GB" sz="2200" b="1" dirty="0" smtClean="0"/>
            </a:br>
            <a:r>
              <a:rPr lang="en-GB" sz="2200" b="1" dirty="0" smtClean="0"/>
              <a:t>Date: 6</a:t>
            </a:r>
            <a:r>
              <a:rPr lang="en-GB" sz="2200" b="1" baseline="30000" dirty="0" smtClean="0"/>
              <a:t>th</a:t>
            </a:r>
            <a:r>
              <a:rPr lang="en-GB" sz="2200" b="1" dirty="0" smtClean="0"/>
              <a:t> /10/2021</a:t>
            </a:r>
            <a:r>
              <a:rPr lang="en-US" dirty="0"/>
              <a:t/>
            </a:r>
            <a:br>
              <a:rPr lang="en-US" dirty="0"/>
            </a:br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907EFBF-EF47-4EC0-AB83-76A7678296CC}"/>
              </a:ext>
            </a:extLst>
          </p:cNvPr>
          <p:cNvSpPr txBox="1">
            <a:spLocks/>
          </p:cNvSpPr>
          <p:nvPr/>
        </p:nvSpPr>
        <p:spPr>
          <a:xfrm>
            <a:off x="746343" y="4979662"/>
            <a:ext cx="5875644" cy="1264588"/>
          </a:xfrm>
          <a:prstGeom prst="rect">
            <a:avLst/>
          </a:prstGeom>
          <a:solidFill>
            <a:srgbClr val="000099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r"/>
            <a:r>
              <a:rPr lang="en-US" sz="4200" dirty="0"/>
              <a:t>Mount Elgon Tree </a:t>
            </a:r>
            <a:r>
              <a:rPr lang="en-US" sz="4200" dirty="0" smtClean="0"/>
              <a:t>Growing</a:t>
            </a:r>
          </a:p>
          <a:p>
            <a:pPr algn="r"/>
            <a:r>
              <a:rPr lang="en-US" sz="4200" dirty="0" smtClean="0"/>
              <a:t>Enterprise (METGE)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170406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7FC0B-A2C2-4D55-ADEE-0912BE228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INTRODUCTION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BA02A3-BC4D-422E-96E5-4B7E7353D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93379"/>
            <a:ext cx="10515600" cy="471129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3000" b="1" dirty="0" smtClean="0">
                <a:solidFill>
                  <a:srgbClr val="000099"/>
                </a:solidFill>
              </a:rPr>
              <a:t>Mount Elgon Tree Growing Enterprise (METGE)</a:t>
            </a:r>
          </a:p>
          <a:p>
            <a:pPr algn="l"/>
            <a:r>
              <a:rPr lang="en-US" dirty="0" smtClean="0"/>
              <a:t>Registered foreign NGO in Uganda formed in 2017.</a:t>
            </a:r>
          </a:p>
          <a:p>
            <a:pPr marL="0" indent="0" algn="l">
              <a:buNone/>
            </a:pPr>
            <a:endParaRPr lang="en-US" sz="900" dirty="0" smtClean="0"/>
          </a:p>
          <a:p>
            <a:pPr algn="l"/>
            <a:r>
              <a:rPr lang="en-US" dirty="0" smtClean="0"/>
              <a:t>Funded &amp; supported by  the Welsh Government through Size of Wales (SOW),  a charity in UK.</a:t>
            </a:r>
          </a:p>
          <a:p>
            <a:pPr marL="0" indent="0" algn="l">
              <a:buNone/>
            </a:pPr>
            <a:endParaRPr lang="en-US" sz="400" dirty="0" smtClean="0"/>
          </a:p>
          <a:p>
            <a:pPr algn="l"/>
            <a:r>
              <a:rPr lang="en-US" dirty="0" smtClean="0"/>
              <a:t>Implementing a Tree Planting Program in Mount Elgon sub-region- </a:t>
            </a:r>
            <a:r>
              <a:rPr lang="en-US" dirty="0" smtClean="0"/>
              <a:t>Uganda (East Africa)</a:t>
            </a:r>
            <a:endParaRPr lang="en-US" dirty="0" smtClean="0"/>
          </a:p>
          <a:p>
            <a:pPr marL="0" indent="0" algn="l">
              <a:buNone/>
            </a:pPr>
            <a:endParaRPr lang="en-US" sz="300" dirty="0" smtClean="0"/>
          </a:p>
          <a:p>
            <a:r>
              <a:rPr lang="en-US" dirty="0" smtClean="0"/>
              <a:t>Coverage of 7 </a:t>
            </a:r>
            <a:r>
              <a:rPr lang="en-US" dirty="0"/>
              <a:t>districts </a:t>
            </a:r>
            <a:r>
              <a:rPr lang="en-US" dirty="0" smtClean="0"/>
              <a:t>namely:- Mbale, </a:t>
            </a:r>
            <a:r>
              <a:rPr lang="en-US" dirty="0" err="1" smtClean="0"/>
              <a:t>Manafwa</a:t>
            </a:r>
            <a:r>
              <a:rPr lang="en-US" dirty="0" smtClean="0"/>
              <a:t>, </a:t>
            </a:r>
            <a:r>
              <a:rPr lang="en-US" dirty="0" err="1" smtClean="0"/>
              <a:t>Bududa</a:t>
            </a:r>
            <a:r>
              <a:rPr lang="en-US" dirty="0" smtClean="0"/>
              <a:t>, </a:t>
            </a:r>
            <a:r>
              <a:rPr lang="en-US" dirty="0" err="1" smtClean="0"/>
              <a:t>Bulambuli</a:t>
            </a:r>
            <a:r>
              <a:rPr lang="en-US" dirty="0" smtClean="0"/>
              <a:t>, </a:t>
            </a:r>
            <a:r>
              <a:rPr lang="en-US" dirty="0" err="1" smtClean="0"/>
              <a:t>Namisindwa</a:t>
            </a:r>
            <a:r>
              <a:rPr lang="en-US" dirty="0" smtClean="0"/>
              <a:t>, </a:t>
            </a:r>
            <a:r>
              <a:rPr lang="en-US" dirty="0" err="1" smtClean="0"/>
              <a:t>Sironko</a:t>
            </a:r>
            <a:r>
              <a:rPr lang="en-US" dirty="0" smtClean="0"/>
              <a:t> and </a:t>
            </a:r>
            <a:r>
              <a:rPr lang="en-US" dirty="0" err="1" smtClean="0"/>
              <a:t>Bukedea</a:t>
            </a:r>
            <a:r>
              <a:rPr lang="en-US" dirty="0" smtClean="0"/>
              <a:t>.</a:t>
            </a:r>
            <a:endParaRPr lang="en-US" dirty="0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01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F6A78-CE43-4846-AB51-1293149EB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 - Mount Elgon Region.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699BA-4BB0-4BAF-BFD6-26C9703B6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1236"/>
            <a:ext cx="10515600" cy="5996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rgbClr val="000099"/>
                </a:solidFill>
              </a:rPr>
              <a:t>Context</a:t>
            </a:r>
          </a:p>
          <a:p>
            <a:r>
              <a:rPr lang="en-US" sz="2400" dirty="0" smtClean="0"/>
              <a:t>Natural </a:t>
            </a:r>
            <a:r>
              <a:rPr lang="en-US" sz="2400" dirty="0"/>
              <a:t>resources and protected areas are under immense pressure of high population density and growth </a:t>
            </a:r>
            <a:r>
              <a:rPr lang="en-US" sz="2400" dirty="0" smtClean="0"/>
              <a:t>rate.</a:t>
            </a:r>
            <a:endParaRPr lang="en-US" sz="2400" dirty="0"/>
          </a:p>
          <a:p>
            <a:r>
              <a:rPr lang="en-US" sz="2400" dirty="0"/>
              <a:t>Livelihoods dependency on subsistence </a:t>
            </a:r>
            <a:r>
              <a:rPr lang="en-US" sz="2400" dirty="0" smtClean="0"/>
              <a:t>Agriculture.</a:t>
            </a:r>
            <a:endParaRPr lang="en-US" sz="2400" dirty="0"/>
          </a:p>
          <a:p>
            <a:r>
              <a:rPr lang="en-US" sz="2400" dirty="0"/>
              <a:t>High dependence on natural resources for income </a:t>
            </a:r>
            <a:r>
              <a:rPr lang="en-US" sz="2400" dirty="0" smtClean="0"/>
              <a:t>generation.</a:t>
            </a:r>
            <a:endParaRPr lang="en-US" sz="2400" dirty="0"/>
          </a:p>
          <a:p>
            <a:r>
              <a:rPr lang="en-US" sz="2400" dirty="0"/>
              <a:t>Limited access to credit to invest in efficient Agricultural practices/ income generating activities. </a:t>
            </a:r>
            <a:endParaRPr lang="en-US" sz="24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dirty="0" smtClean="0">
                <a:solidFill>
                  <a:srgbClr val="000099"/>
                </a:solidFill>
              </a:rPr>
              <a:t> </a:t>
            </a:r>
            <a:r>
              <a:rPr lang="en-US" b="1" dirty="0" smtClean="0">
                <a:solidFill>
                  <a:srgbClr val="000099"/>
                </a:solidFill>
              </a:rPr>
              <a:t>Net effects </a:t>
            </a:r>
            <a:r>
              <a:rPr lang="en-US" b="1" dirty="0">
                <a:solidFill>
                  <a:srgbClr val="000099"/>
                </a:solidFill>
              </a:rPr>
              <a:t>of these include:- </a:t>
            </a:r>
          </a:p>
          <a:p>
            <a:r>
              <a:rPr lang="en-US" sz="2400" dirty="0"/>
              <a:t>O</a:t>
            </a:r>
            <a:r>
              <a:rPr lang="en-US" sz="2400" dirty="0" smtClean="0"/>
              <a:t>verexploitation </a:t>
            </a:r>
            <a:r>
              <a:rPr lang="en-US" sz="2400" dirty="0"/>
              <a:t>of natural resources  leading to land degradation, </a:t>
            </a:r>
            <a:r>
              <a:rPr lang="en-US" sz="2400" dirty="0" smtClean="0"/>
              <a:t>deforestation and river </a:t>
            </a:r>
            <a:r>
              <a:rPr lang="en-US" sz="2400" dirty="0"/>
              <a:t>bank </a:t>
            </a:r>
            <a:r>
              <a:rPr lang="en-US" sz="2400" dirty="0" smtClean="0"/>
              <a:t>degradation among others.</a:t>
            </a:r>
          </a:p>
          <a:p>
            <a:r>
              <a:rPr lang="en-US" sz="2400" dirty="0"/>
              <a:t>O</a:t>
            </a:r>
            <a:r>
              <a:rPr lang="en-US" sz="2400" dirty="0" smtClean="0"/>
              <a:t>ne </a:t>
            </a:r>
            <a:r>
              <a:rPr lang="en-US" sz="2400" dirty="0"/>
              <a:t>of the most highly vulnerable </a:t>
            </a:r>
            <a:r>
              <a:rPr lang="en-US" sz="2400" dirty="0" smtClean="0"/>
              <a:t>areas </a:t>
            </a:r>
            <a:r>
              <a:rPr lang="en-US" sz="2400" dirty="0"/>
              <a:t>to climate variability and climate related incidences and disasters including landslides, mudslides and </a:t>
            </a:r>
            <a:r>
              <a:rPr lang="en-US" sz="2400" dirty="0" smtClean="0"/>
              <a:t>flooding; since 2008 to-date over 400 landslides.</a:t>
            </a:r>
            <a:endParaRPr lang="en-US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60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7D883-6777-40BA-AE06-D8306554C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CONT’N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2244B2-2122-4CC6-B98D-E6A9E3E7F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71870"/>
            <a:ext cx="10515600" cy="47327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dirty="0" smtClean="0">
                <a:solidFill>
                  <a:srgbClr val="000099"/>
                </a:solidFill>
              </a:rPr>
              <a:t>Interventions.</a:t>
            </a:r>
          </a:p>
          <a:p>
            <a:r>
              <a:rPr lang="en-US" dirty="0"/>
              <a:t>P</a:t>
            </a:r>
            <a:r>
              <a:rPr lang="en-US" dirty="0" smtClean="0"/>
              <a:t>lant</a:t>
            </a:r>
            <a:r>
              <a:rPr lang="en-US" dirty="0"/>
              <a:t>, nurture and conserve millions of trees to mitigate and adapt to the effects of climate change for improved sustainable </a:t>
            </a:r>
            <a:r>
              <a:rPr lang="en-US" dirty="0" smtClean="0"/>
              <a:t>livelihoods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25 </a:t>
            </a:r>
            <a:r>
              <a:rPr lang="en-US" dirty="0"/>
              <a:t>million trees are distributed and </a:t>
            </a:r>
            <a:r>
              <a:rPr lang="en-US" dirty="0" smtClean="0"/>
              <a:t>planted </a:t>
            </a:r>
            <a:r>
              <a:rPr lang="en-US" dirty="0"/>
              <a:t>and nurtured by number of knowledgeable farmers and community members practicing sustainable agroforestry by </a:t>
            </a:r>
            <a:r>
              <a:rPr lang="en-US" dirty="0" smtClean="0"/>
              <a:t>2025.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To-date over 16 million trees distributed to over </a:t>
            </a:r>
            <a:r>
              <a:rPr lang="en-US" dirty="0" smtClean="0"/>
              <a:t>45,0</a:t>
            </a:r>
            <a:r>
              <a:rPr lang="en-US" dirty="0" smtClean="0"/>
              <a:t>00 </a:t>
            </a:r>
            <a:r>
              <a:rPr lang="en-US" dirty="0" smtClean="0"/>
              <a:t>beneficiaries.</a:t>
            </a:r>
            <a:endParaRPr lang="en-US" dirty="0"/>
          </a:p>
          <a:p>
            <a:pPr marL="0" indent="0">
              <a:buNone/>
            </a:pPr>
            <a:endParaRPr lang="en-GB" b="1" dirty="0">
              <a:solidFill>
                <a:srgbClr val="000099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018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b="1" dirty="0" smtClean="0"/>
              <a:t>OPPORTUNITIES TO UNDERSTAND COMMUNITY’S NEEDS 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Community </a:t>
            </a:r>
            <a:r>
              <a:rPr lang="en-US" dirty="0" smtClean="0"/>
              <a:t>Bazar/meetings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US" dirty="0" smtClean="0"/>
              <a:t>Stakeholders/districts engagements </a:t>
            </a:r>
            <a:r>
              <a:rPr lang="en-US" dirty="0"/>
              <a:t>with local </a:t>
            </a:r>
            <a:r>
              <a:rPr lang="en-US" dirty="0" smtClean="0"/>
              <a:t>leaders.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800" dirty="0"/>
          </a:p>
          <a:p>
            <a:r>
              <a:rPr lang="en-US" dirty="0"/>
              <a:t>Information from parastatals such as National Forestry Authority (NFA), Uganda Wildlife Authority (UWA) among others.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339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BDF9F-323D-4E67-AD5A-3D682914C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INCENTIVISING TREE GROWING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B5565C-496F-47AE-B4F5-64874D078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0829"/>
            <a:ext cx="10515600" cy="56335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050" b="1" dirty="0" smtClean="0">
              <a:solidFill>
                <a:srgbClr val="000099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000099"/>
                </a:solidFill>
              </a:rPr>
              <a:t>Capability  building</a:t>
            </a:r>
          </a:p>
          <a:p>
            <a:r>
              <a:rPr lang="en-US" dirty="0" err="1" smtClean="0"/>
              <a:t>Conscentization</a:t>
            </a:r>
            <a:endParaRPr lang="en-US" dirty="0" smtClean="0"/>
          </a:p>
          <a:p>
            <a:r>
              <a:rPr lang="en-US" dirty="0" smtClean="0"/>
              <a:t>Sensitizations </a:t>
            </a:r>
          </a:p>
          <a:p>
            <a:pPr marL="0" indent="0">
              <a:buNone/>
            </a:pPr>
            <a:endParaRPr lang="en-US" sz="1000" dirty="0" smtClean="0"/>
          </a:p>
          <a:p>
            <a:pPr marL="0" indent="0">
              <a:buNone/>
            </a:pPr>
            <a:r>
              <a:rPr lang="en-US" b="1" dirty="0" smtClean="0">
                <a:solidFill>
                  <a:srgbClr val="000099"/>
                </a:solidFill>
              </a:rPr>
              <a:t>Social-cultural </a:t>
            </a:r>
            <a:r>
              <a:rPr lang="en-US" b="1" dirty="0">
                <a:solidFill>
                  <a:srgbClr val="000099"/>
                </a:solidFill>
              </a:rPr>
              <a:t>Incentives</a:t>
            </a:r>
          </a:p>
          <a:p>
            <a:pPr lvl="0"/>
            <a:r>
              <a:rPr lang="en-US" dirty="0"/>
              <a:t>Culture value attachment – </a:t>
            </a:r>
            <a:r>
              <a:rPr lang="en-US" dirty="0" err="1"/>
              <a:t>e.g</a:t>
            </a:r>
            <a:r>
              <a:rPr lang="en-US" dirty="0"/>
              <a:t> </a:t>
            </a:r>
            <a:r>
              <a:rPr lang="en-US" dirty="0" err="1"/>
              <a:t>Markhamia</a:t>
            </a:r>
            <a:r>
              <a:rPr lang="en-US" dirty="0"/>
              <a:t> </a:t>
            </a:r>
            <a:r>
              <a:rPr lang="en-US" dirty="0" err="1"/>
              <a:t>lutea</a:t>
            </a:r>
            <a:r>
              <a:rPr lang="en-US" dirty="0"/>
              <a:t> or Nile tulip for circumcision </a:t>
            </a:r>
            <a:r>
              <a:rPr lang="en-US" dirty="0" smtClean="0"/>
              <a:t>ceremony.</a:t>
            </a:r>
          </a:p>
          <a:p>
            <a:pPr marL="0" lvl="0" indent="0">
              <a:buNone/>
            </a:pPr>
            <a:endParaRPr lang="en-US" sz="1050" dirty="0"/>
          </a:p>
          <a:p>
            <a:pPr lvl="0"/>
            <a:r>
              <a:rPr lang="en-US" dirty="0"/>
              <a:t>Land boundary demarcation in communities</a:t>
            </a:r>
            <a:r>
              <a:rPr lang="en-US" dirty="0" smtClean="0"/>
              <a:t>.</a:t>
            </a:r>
          </a:p>
          <a:p>
            <a:pPr marL="0" lvl="0" indent="0">
              <a:buNone/>
            </a:pPr>
            <a:endParaRPr lang="en-US" sz="1600" dirty="0"/>
          </a:p>
          <a:p>
            <a:pPr lvl="0"/>
            <a:r>
              <a:rPr lang="en-US" dirty="0"/>
              <a:t>Herbal value attachment- orthodox medicines along traditional/herbal medicines e.g. in recent COVID-19 pandemic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14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128D-596B-4C1E-A5DE-8B3DFB82C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CONT’N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F48FB0-C195-4AEE-8E2A-D557E27B87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0"/>
            <a:ext cx="10515600" cy="495828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0099"/>
                </a:solidFill>
              </a:rPr>
              <a:t>Economic Incentives</a:t>
            </a:r>
          </a:p>
          <a:p>
            <a:r>
              <a:rPr lang="en-US" dirty="0"/>
              <a:t>Fruits trees production for </a:t>
            </a:r>
            <a:r>
              <a:rPr lang="en-US" dirty="0" smtClean="0"/>
              <a:t>sale/income </a:t>
            </a:r>
            <a:endParaRPr lang="en-US" dirty="0"/>
          </a:p>
          <a:p>
            <a:endParaRPr lang="en-US" sz="1400" dirty="0" smtClean="0"/>
          </a:p>
          <a:p>
            <a:r>
              <a:rPr lang="en-US" dirty="0" smtClean="0"/>
              <a:t>Fodder </a:t>
            </a:r>
            <a:r>
              <a:rPr lang="en-US" dirty="0"/>
              <a:t>for increase in milk/beef </a:t>
            </a:r>
            <a:r>
              <a:rPr lang="en-US" dirty="0" smtClean="0"/>
              <a:t>production</a:t>
            </a:r>
          </a:p>
          <a:p>
            <a:endParaRPr lang="en-US" sz="1600" dirty="0" smtClean="0"/>
          </a:p>
          <a:p>
            <a:r>
              <a:rPr lang="en-US" dirty="0"/>
              <a:t>W</a:t>
            </a:r>
            <a:r>
              <a:rPr lang="en-US" dirty="0" smtClean="0"/>
              <a:t>oodlots for livelihoods improvement e.g. </a:t>
            </a:r>
            <a:r>
              <a:rPr lang="en-US" i="1" dirty="0" err="1" smtClean="0"/>
              <a:t>milicia</a:t>
            </a:r>
            <a:r>
              <a:rPr lang="en-US" i="1" dirty="0" smtClean="0"/>
              <a:t> </a:t>
            </a:r>
            <a:r>
              <a:rPr lang="en-US" i="1" dirty="0" err="1" smtClean="0"/>
              <a:t>excelsa</a:t>
            </a:r>
            <a:r>
              <a:rPr lang="en-US" i="1" dirty="0" smtClean="0"/>
              <a:t>- </a:t>
            </a:r>
            <a:r>
              <a:rPr lang="en-US" dirty="0" smtClean="0"/>
              <a:t>local </a:t>
            </a:r>
            <a:r>
              <a:rPr lang="en-US" dirty="0" err="1" smtClean="0"/>
              <a:t>muvule</a:t>
            </a:r>
            <a:r>
              <a:rPr lang="en-US" dirty="0" smtClean="0"/>
              <a:t>,  </a:t>
            </a:r>
            <a:r>
              <a:rPr lang="en-US" i="1" dirty="0" err="1" smtClean="0"/>
              <a:t>Maesopsis</a:t>
            </a:r>
            <a:r>
              <a:rPr lang="en-US" i="1" dirty="0" smtClean="0"/>
              <a:t> </a:t>
            </a:r>
            <a:r>
              <a:rPr lang="en-US" i="1" dirty="0" err="1" smtClean="0"/>
              <a:t>emnii</a:t>
            </a:r>
            <a:r>
              <a:rPr lang="en-US" i="1" dirty="0" smtClean="0"/>
              <a:t>- </a:t>
            </a:r>
            <a:r>
              <a:rPr lang="en-US" dirty="0" err="1" smtClean="0"/>
              <a:t>musizi</a:t>
            </a:r>
            <a:r>
              <a:rPr lang="en-US" dirty="0" smtClean="0"/>
              <a:t> and Grevillea among others. </a:t>
            </a:r>
          </a:p>
          <a:p>
            <a:pPr marL="0" indent="0">
              <a:buNone/>
            </a:pPr>
            <a:endParaRPr lang="en-US" sz="1400" dirty="0" smtClean="0"/>
          </a:p>
          <a:p>
            <a:r>
              <a:rPr lang="en-US" dirty="0" smtClean="0"/>
              <a:t>Engaging  land owners for women and youths to </a:t>
            </a:r>
            <a:r>
              <a:rPr lang="en-US" dirty="0" err="1" smtClean="0"/>
              <a:t>atleast</a:t>
            </a:r>
            <a:r>
              <a:rPr lang="en-US" dirty="0" smtClean="0"/>
              <a:t> get access land for tree planting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Land conservation to increase production </a:t>
            </a:r>
            <a:r>
              <a:rPr lang="en-US" dirty="0" err="1" smtClean="0"/>
              <a:t>e.g</a:t>
            </a:r>
            <a:r>
              <a:rPr lang="en-US" dirty="0" smtClean="0"/>
              <a:t> coffee production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35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DBD21-A0DE-4240-B4A7-8301BF60A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PROMOTING COMMUNITY LED ACTIONS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590C7-4A76-4BA3-987F-8538E6178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2869"/>
            <a:ext cx="10515600" cy="566507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Target  specific- i.e. communities </a:t>
            </a:r>
            <a:r>
              <a:rPr lang="en-US" dirty="0"/>
              <a:t>and households that are most likely to participate in </a:t>
            </a:r>
            <a:r>
              <a:rPr lang="en-US" dirty="0" smtClean="0"/>
              <a:t>tree-planting.</a:t>
            </a:r>
          </a:p>
          <a:p>
            <a:pPr marL="0" indent="0">
              <a:buNone/>
            </a:pPr>
            <a:endParaRPr lang="en-US" sz="200" dirty="0"/>
          </a:p>
          <a:p>
            <a:r>
              <a:rPr lang="en-US" dirty="0" smtClean="0"/>
              <a:t>Identify </a:t>
            </a:r>
            <a:r>
              <a:rPr lang="en-US" dirty="0"/>
              <a:t>barriers that prevent farmers and </a:t>
            </a:r>
            <a:r>
              <a:rPr lang="en-US" dirty="0" smtClean="0"/>
              <a:t>communities from planting trees.</a:t>
            </a:r>
          </a:p>
          <a:p>
            <a:pPr marL="0" indent="0">
              <a:buNone/>
            </a:pPr>
            <a:endParaRPr lang="en-US" sz="100" dirty="0" smtClean="0"/>
          </a:p>
          <a:p>
            <a:r>
              <a:rPr lang="en-US" dirty="0"/>
              <a:t>C</a:t>
            </a:r>
            <a:r>
              <a:rPr lang="en-US" dirty="0" smtClean="0"/>
              <a:t>reate conditions/environment </a:t>
            </a:r>
            <a:r>
              <a:rPr lang="en-US" dirty="0"/>
              <a:t>that will foster </a:t>
            </a:r>
            <a:r>
              <a:rPr lang="en-US" dirty="0" smtClean="0"/>
              <a:t>participation-</a:t>
            </a:r>
            <a:r>
              <a:rPr lang="en-US" dirty="0" err="1" smtClean="0"/>
              <a:t>e.g</a:t>
            </a:r>
            <a:r>
              <a:rPr lang="en-US" dirty="0" smtClean="0"/>
              <a:t> tree nurseries and availability of free seedlings.</a:t>
            </a:r>
          </a:p>
          <a:p>
            <a:pPr marL="0" indent="0">
              <a:buNone/>
            </a:pPr>
            <a:endParaRPr lang="en-US" sz="200" dirty="0" smtClean="0"/>
          </a:p>
          <a:p>
            <a:r>
              <a:rPr lang="en-US" dirty="0" smtClean="0"/>
              <a:t>Train </a:t>
            </a:r>
            <a:r>
              <a:rPr lang="en-US" dirty="0"/>
              <a:t>people, particularly children to plant trees </a:t>
            </a:r>
            <a:r>
              <a:rPr lang="en-US" dirty="0" smtClean="0"/>
              <a:t>properly.</a:t>
            </a:r>
          </a:p>
          <a:p>
            <a:pPr marL="0" indent="0">
              <a:buNone/>
            </a:pPr>
            <a:endParaRPr lang="en-US" sz="100" dirty="0" smtClean="0"/>
          </a:p>
          <a:p>
            <a:r>
              <a:rPr lang="en-US" dirty="0" smtClean="0"/>
              <a:t>Community empowerment – community led/owned tree nurseries bed operators and community facilitators.</a:t>
            </a:r>
          </a:p>
          <a:p>
            <a:pPr marL="0" indent="0">
              <a:buNone/>
            </a:pPr>
            <a:endParaRPr lang="en-US" sz="100" dirty="0" smtClean="0"/>
          </a:p>
          <a:p>
            <a:r>
              <a:rPr lang="en-US" dirty="0" smtClean="0"/>
              <a:t>Integration of Gender mainstreaming</a:t>
            </a:r>
          </a:p>
          <a:p>
            <a:pPr marL="0" indent="0">
              <a:buNone/>
            </a:pPr>
            <a:endParaRPr lang="en-US" sz="900" dirty="0" smtClean="0"/>
          </a:p>
          <a:p>
            <a:r>
              <a:rPr lang="en-US" dirty="0" smtClean="0"/>
              <a:t>Involvement of leaders at various levels:- district, local leaders, opinion leaders, elders, religious leaders among others.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75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3A92F-87CE-44E2-9146-9D3D28FFC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CONT’N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735A8-0DEB-4CEA-BC47-FE202B0FA4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98806"/>
            <a:ext cx="10515600" cy="4605863"/>
          </a:xfrm>
        </p:spPr>
        <p:txBody>
          <a:bodyPr/>
          <a:lstStyle/>
          <a:p>
            <a:pPr marL="0" indent="0">
              <a:buNone/>
            </a:pPr>
            <a:endParaRPr lang="en-US" sz="2800" b="1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en-US" sz="2800" b="1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</a:t>
            </a:r>
            <a:r>
              <a:rPr lang="en-US" sz="2800" b="1" dirty="0">
                <a:solidFill>
                  <a:srgbClr val="00009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 FOR YOUR ATTENTION </a:t>
            </a:r>
            <a:r>
              <a:rPr lang="en-US" sz="28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8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8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n-US" sz="28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28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09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13749</TotalTime>
  <Words>514</Words>
  <Application>Microsoft Office PowerPoint</Application>
  <PresentationFormat>Widescreen</PresentationFormat>
  <Paragraphs>78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Tahoma</vt:lpstr>
      <vt:lpstr>Wingdings</vt:lpstr>
      <vt:lpstr>Office Theme</vt:lpstr>
      <vt:lpstr> Incentivising tree growing at local and regional levels and promote  community led action.  Godfrey Natwaluma, Programme Manager  Date: 6th /10/2021 </vt:lpstr>
      <vt:lpstr>INTRODUCTION</vt:lpstr>
      <vt:lpstr>Background - Mount Elgon Region.</vt:lpstr>
      <vt:lpstr>CONT’N</vt:lpstr>
      <vt:lpstr>OPPORTUNITIES TO UNDERSTAND COMMUNITY’S NEEDS </vt:lpstr>
      <vt:lpstr>INCENTIVISING TREE GROWING</vt:lpstr>
      <vt:lpstr>CONT’N</vt:lpstr>
      <vt:lpstr>PROMOTING COMMUNITY LED ACTIONS </vt:lpstr>
      <vt:lpstr>CONT’N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Ian Maxwell</dc:creator>
  <cp:lastModifiedBy>SMN</cp:lastModifiedBy>
  <cp:revision>200</cp:revision>
  <cp:lastPrinted>2017-11-27T11:51:16Z</cp:lastPrinted>
  <dcterms:created xsi:type="dcterms:W3CDTF">2017-11-19T08:45:05Z</dcterms:created>
  <dcterms:modified xsi:type="dcterms:W3CDTF">2021-10-06T07:04:58Z</dcterms:modified>
</cp:coreProperties>
</file>