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75" r:id="rId5"/>
    <p:sldId id="280" r:id="rId6"/>
    <p:sldId id="278" r:id="rId7"/>
    <p:sldId id="276" r:id="rId8"/>
    <p:sldId id="281" r:id="rId9"/>
    <p:sldId id="277" r:id="rId10"/>
    <p:sldId id="262" r:id="rId11"/>
    <p:sldId id="257" r:id="rId12"/>
    <p:sldId id="266" r:id="rId13"/>
    <p:sldId id="258" r:id="rId14"/>
    <p:sldId id="279" r:id="rId15"/>
    <p:sldId id="267" r:id="rId16"/>
    <p:sldId id="268" r:id="rId17"/>
    <p:sldId id="259" r:id="rId18"/>
    <p:sldId id="260"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84" autoAdjust="0"/>
    <p:restoredTop sz="94660"/>
  </p:normalViewPr>
  <p:slideViewPr>
    <p:cSldViewPr>
      <p:cViewPr>
        <p:scale>
          <a:sx n="100" d="100"/>
          <a:sy n="100" d="100"/>
        </p:scale>
        <p:origin x="-1104" y="2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AD3FB64-3852-4F7F-807F-AE2A127247C3}" type="datetimeFigureOut">
              <a:rPr lang="en-US" smtClean="0"/>
              <a:pPr/>
              <a:t>11/29/2021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999477-CD28-4F6C-97FE-113A305F694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D3FB64-3852-4F7F-807F-AE2A127247C3}" type="datetimeFigureOut">
              <a:rPr lang="en-US" smtClean="0"/>
              <a:pPr/>
              <a:t>11/29/2021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999477-CD28-4F6C-97FE-113A305F694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D3FB64-3852-4F7F-807F-AE2A127247C3}" type="datetimeFigureOut">
              <a:rPr lang="en-US" smtClean="0"/>
              <a:pPr/>
              <a:t>11/29/2021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999477-CD28-4F6C-97FE-113A305F694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D3FB64-3852-4F7F-807F-AE2A127247C3}" type="datetimeFigureOut">
              <a:rPr lang="en-US" smtClean="0"/>
              <a:pPr/>
              <a:t>11/29/2021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999477-CD28-4F6C-97FE-113A305F694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D3FB64-3852-4F7F-807F-AE2A127247C3}" type="datetimeFigureOut">
              <a:rPr lang="en-US" smtClean="0"/>
              <a:pPr/>
              <a:t>11/29/2021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4999477-CD28-4F6C-97FE-113A305F694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AD3FB64-3852-4F7F-807F-AE2A127247C3}" type="datetimeFigureOut">
              <a:rPr lang="en-US" smtClean="0"/>
              <a:pPr/>
              <a:t>11/29/2021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999477-CD28-4F6C-97FE-113A305F694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AD3FB64-3852-4F7F-807F-AE2A127247C3}" type="datetimeFigureOut">
              <a:rPr lang="en-US" smtClean="0"/>
              <a:pPr/>
              <a:t>11/29/2021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4999477-CD28-4F6C-97FE-113A305F694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D3FB64-3852-4F7F-807F-AE2A127247C3}" type="datetimeFigureOut">
              <a:rPr lang="en-US" smtClean="0"/>
              <a:pPr/>
              <a:t>11/29/2021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4999477-CD28-4F6C-97FE-113A305F694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D3FB64-3852-4F7F-807F-AE2A127247C3}" type="datetimeFigureOut">
              <a:rPr lang="en-US" smtClean="0"/>
              <a:pPr/>
              <a:t>11/29/2021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4999477-CD28-4F6C-97FE-113A305F694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D3FB64-3852-4F7F-807F-AE2A127247C3}" type="datetimeFigureOut">
              <a:rPr lang="en-US" smtClean="0"/>
              <a:pPr/>
              <a:t>11/29/2021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999477-CD28-4F6C-97FE-113A305F694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D3FB64-3852-4F7F-807F-AE2A127247C3}" type="datetimeFigureOut">
              <a:rPr lang="en-US" smtClean="0"/>
              <a:pPr/>
              <a:t>11/29/2021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4999477-CD28-4F6C-97FE-113A305F694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D3FB64-3852-4F7F-807F-AE2A127247C3}" type="datetimeFigureOut">
              <a:rPr lang="en-US" smtClean="0"/>
              <a:pPr/>
              <a:t>11/29/2021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999477-CD28-4F6C-97FE-113A305F694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solidFill>
                  <a:srgbClr val="FF0000"/>
                </a:solidFill>
              </a:rPr>
              <a:t>Size of Wales – Learning Event</a:t>
            </a:r>
            <a:r>
              <a:rPr lang="en-US" dirty="0" smtClean="0"/>
              <a:t/>
            </a:r>
            <a:br>
              <a:rPr lang="en-US" dirty="0" smtClean="0"/>
            </a:br>
            <a:r>
              <a:rPr lang="en-US" dirty="0" smtClean="0"/>
              <a:t>Ecosystem </a:t>
            </a:r>
            <a:r>
              <a:rPr lang="en-US" dirty="0"/>
              <a:t>and vegetation </a:t>
            </a:r>
            <a:r>
              <a:rPr lang="en-US" dirty="0" smtClean="0"/>
              <a:t>Mapping </a:t>
            </a:r>
            <a:endParaRPr lang="en-US" dirty="0"/>
          </a:p>
        </p:txBody>
      </p:sp>
      <p:sp>
        <p:nvSpPr>
          <p:cNvPr id="3" name="Subtitle 2"/>
          <p:cNvSpPr>
            <a:spLocks noGrp="1"/>
          </p:cNvSpPr>
          <p:nvPr>
            <p:ph type="subTitle" idx="1"/>
          </p:nvPr>
        </p:nvSpPr>
        <p:spPr/>
        <p:txBody>
          <a:bodyPr/>
          <a:lstStyle/>
          <a:p>
            <a:r>
              <a:rPr lang="en-US" dirty="0" smtClean="0"/>
              <a:t>At Bore, Kilifi Kenya</a:t>
            </a:r>
          </a:p>
          <a:p>
            <a:r>
              <a:rPr lang="en-US" i="1" smtClean="0"/>
              <a:t>John </a:t>
            </a:r>
            <a:r>
              <a:rPr lang="en-US" i="1" dirty="0" smtClean="0"/>
              <a:t>Bett</a:t>
            </a:r>
            <a:endParaRPr lang="en-US"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t>Soils Map</a:t>
            </a:r>
            <a:endParaRPr lang="en-US" dirty="0"/>
          </a:p>
        </p:txBody>
      </p:sp>
      <p:sp>
        <p:nvSpPr>
          <p:cNvPr id="3" name="Content Placeholder 2"/>
          <p:cNvSpPr>
            <a:spLocks noGrp="1"/>
          </p:cNvSpPr>
          <p:nvPr>
            <p:ph idx="1"/>
          </p:nvPr>
        </p:nvSpPr>
        <p:spPr/>
        <p:txBody>
          <a:bodyPr/>
          <a:lstStyle/>
          <a:p>
            <a:endParaRPr lang="en-US"/>
          </a:p>
        </p:txBody>
      </p:sp>
      <p:pic>
        <p:nvPicPr>
          <p:cNvPr id="3074" name="Picture 2" descr="Soils Map"/>
          <p:cNvPicPr>
            <a:picLocks noChangeAspect="1" noChangeArrowheads="1"/>
          </p:cNvPicPr>
          <p:nvPr/>
        </p:nvPicPr>
        <p:blipFill>
          <a:blip r:embed="rId2"/>
          <a:srcRect/>
          <a:stretch>
            <a:fillRect/>
          </a:stretch>
        </p:blipFill>
        <p:spPr bwMode="auto">
          <a:xfrm>
            <a:off x="0" y="1066800"/>
            <a:ext cx="9144000" cy="5791201"/>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685800"/>
          </a:xfrm>
        </p:spPr>
        <p:txBody>
          <a:bodyPr>
            <a:normAutofit/>
          </a:bodyPr>
          <a:lstStyle/>
          <a:p>
            <a:r>
              <a:rPr lang="en-US" sz="2400" b="1" dirty="0" smtClean="0"/>
              <a:t>Species Diversity Map</a:t>
            </a:r>
            <a:endParaRPr lang="en-US" sz="2400" b="1" dirty="0"/>
          </a:p>
        </p:txBody>
      </p:sp>
      <p:pic>
        <p:nvPicPr>
          <p:cNvPr id="4" name="Picture 3" descr="C:\Users\user\Downloads\Species Density Map.jpg"/>
          <p:cNvPicPr/>
          <p:nvPr/>
        </p:nvPicPr>
        <p:blipFill>
          <a:blip r:embed="rId2" cstate="print"/>
          <a:srcRect/>
          <a:stretch>
            <a:fillRect/>
          </a:stretch>
        </p:blipFill>
        <p:spPr bwMode="auto">
          <a:xfrm>
            <a:off x="0" y="762000"/>
            <a:ext cx="9144000" cy="6096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82000" cy="487362"/>
          </a:xfrm>
        </p:spPr>
        <p:txBody>
          <a:bodyPr>
            <a:normAutofit fontScale="90000"/>
          </a:bodyPr>
          <a:lstStyle/>
          <a:p>
            <a:r>
              <a:rPr lang="en-US" b="1" dirty="0" smtClean="0"/>
              <a:t>Land use</a:t>
            </a:r>
            <a:endParaRPr lang="en-US" b="1" dirty="0"/>
          </a:p>
        </p:txBody>
      </p:sp>
      <p:pic>
        <p:nvPicPr>
          <p:cNvPr id="5122" name="Chart 2"/>
          <p:cNvPicPr>
            <a:picLocks noChangeArrowheads="1"/>
          </p:cNvPicPr>
          <p:nvPr/>
        </p:nvPicPr>
        <p:blipFill>
          <a:blip r:embed="rId2"/>
          <a:srcRect/>
          <a:stretch>
            <a:fillRect/>
          </a:stretch>
        </p:blipFill>
        <p:spPr bwMode="auto">
          <a:xfrm>
            <a:off x="0" y="609600"/>
            <a:ext cx="8915400"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8305800" cy="411162"/>
          </a:xfrm>
        </p:spPr>
        <p:txBody>
          <a:bodyPr>
            <a:normAutofit fontScale="90000"/>
          </a:bodyPr>
          <a:lstStyle/>
          <a:p>
            <a:r>
              <a:rPr lang="en-US" b="1" dirty="0" smtClean="0"/>
              <a:t>Land use cover map</a:t>
            </a:r>
            <a:endParaRPr lang="en-US" b="1" dirty="0"/>
          </a:p>
        </p:txBody>
      </p:sp>
      <p:pic>
        <p:nvPicPr>
          <p:cNvPr id="4" name="Picture 3" descr="C:\Users\user\AppData\Local\Microsoft\Windows\Temporary Internet Files\Content.Word\Bore Landuse LandCover Map.jpg"/>
          <p:cNvPicPr/>
          <p:nvPr/>
        </p:nvPicPr>
        <p:blipFill>
          <a:blip r:embed="rId2"/>
          <a:srcRect/>
          <a:stretch>
            <a:fillRect/>
          </a:stretch>
        </p:blipFill>
        <p:spPr bwMode="auto">
          <a:xfrm>
            <a:off x="152400" y="914400"/>
            <a:ext cx="8991600" cy="59436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C:\Users\user\AppData\Local\Microsoft\Windows\Temporary Internet Files\Content.Word\20210414_163659.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C:\Users\user\AppData\Local\Microsoft\Windows\Temporary Internet Files\Content.Word\20210414_163221.jpg"/>
          <p:cNvPicPr/>
          <p:nvPr/>
        </p:nvPicPr>
        <p:blipFill>
          <a:blip r:embed="rId2"/>
          <a:srcRect/>
          <a:stretch>
            <a:fillRect/>
          </a:stretch>
        </p:blipFill>
        <p:spPr bwMode="auto">
          <a:xfrm>
            <a:off x="228600" y="457200"/>
            <a:ext cx="8762999" cy="59436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411162"/>
          </a:xfrm>
        </p:spPr>
        <p:txBody>
          <a:bodyPr>
            <a:noAutofit/>
          </a:bodyPr>
          <a:lstStyle/>
          <a:p>
            <a:r>
              <a:rPr lang="en-US" dirty="0" smtClean="0">
                <a:solidFill>
                  <a:srgbClr val="FF0000"/>
                </a:solidFill>
              </a:rPr>
              <a:t>Proposed projects within the plan</a:t>
            </a:r>
            <a:endParaRPr lang="en-US" dirty="0">
              <a:solidFill>
                <a:srgbClr val="FF0000"/>
              </a:solidFill>
            </a:endParaRPr>
          </a:p>
        </p:txBody>
      </p:sp>
      <p:sp>
        <p:nvSpPr>
          <p:cNvPr id="3" name="Content Placeholder 2"/>
          <p:cNvSpPr>
            <a:spLocks noGrp="1"/>
          </p:cNvSpPr>
          <p:nvPr>
            <p:ph idx="1"/>
          </p:nvPr>
        </p:nvSpPr>
        <p:spPr>
          <a:xfrm>
            <a:off x="304800" y="914400"/>
            <a:ext cx="8382000" cy="5486400"/>
          </a:xfrm>
        </p:spPr>
        <p:txBody>
          <a:bodyPr>
            <a:normAutofit fontScale="77500" lnSpcReduction="20000"/>
          </a:bodyPr>
          <a:lstStyle/>
          <a:p>
            <a:pPr marL="514350" indent="-514350">
              <a:buFont typeface="+mj-lt"/>
              <a:buAutoNum type="arabicPeriod"/>
            </a:pPr>
            <a:r>
              <a:rPr lang="en-US" b="1" dirty="0" smtClean="0"/>
              <a:t>Mobilize households to join a tree growing scheme under the Bore green umbrella group</a:t>
            </a:r>
            <a:endParaRPr lang="en-US" dirty="0" smtClean="0"/>
          </a:p>
          <a:p>
            <a:pPr marL="514350" indent="-514350">
              <a:buFont typeface="+mj-lt"/>
              <a:buAutoNum type="arabicPeriod"/>
            </a:pPr>
            <a:r>
              <a:rPr lang="en-US" b="1" dirty="0" smtClean="0"/>
              <a:t>Capacity build 5000 farmers with best practice skills on tree growing and management</a:t>
            </a:r>
            <a:endParaRPr lang="en-US" dirty="0" smtClean="0"/>
          </a:p>
          <a:p>
            <a:pPr marL="514350" indent="-514350">
              <a:buFont typeface="+mj-lt"/>
              <a:buAutoNum type="arabicPeriod"/>
            </a:pPr>
            <a:r>
              <a:rPr lang="en-US" b="1" dirty="0" smtClean="0"/>
              <a:t>Strengthen the nursery to produce 1M trees annually for planting</a:t>
            </a:r>
            <a:endParaRPr lang="en-US" dirty="0" smtClean="0"/>
          </a:p>
          <a:p>
            <a:pPr marL="514350" indent="-514350">
              <a:buFont typeface="+mj-lt"/>
              <a:buAutoNum type="arabicPeriod"/>
            </a:pPr>
            <a:r>
              <a:rPr lang="en-US" b="1" dirty="0" smtClean="0"/>
              <a:t>Grow at least 5 M trees  on farms in next 5 years</a:t>
            </a:r>
            <a:endParaRPr lang="en-US" dirty="0" smtClean="0"/>
          </a:p>
          <a:p>
            <a:pPr marL="514350" indent="-514350">
              <a:buFont typeface="+mj-lt"/>
              <a:buAutoNum type="arabicPeriod"/>
            </a:pPr>
            <a:r>
              <a:rPr lang="en-US" b="1" dirty="0" smtClean="0"/>
              <a:t>Rehabilitate at least 100 acres of degraded land through growing trees</a:t>
            </a:r>
            <a:endParaRPr lang="en-US" dirty="0" smtClean="0"/>
          </a:p>
          <a:p>
            <a:pPr marL="514350" indent="-514350">
              <a:buFont typeface="+mj-lt"/>
              <a:buAutoNum type="arabicPeriod"/>
            </a:pPr>
            <a:r>
              <a:rPr lang="en-US" b="1" dirty="0" smtClean="0"/>
              <a:t>Restore species richness of natural forested sites and protected areas through enrichment planting </a:t>
            </a:r>
          </a:p>
          <a:p>
            <a:pPr marL="514350" indent="-514350">
              <a:buFont typeface="+mj-lt"/>
              <a:buAutoNum type="arabicPeriod"/>
            </a:pPr>
            <a:r>
              <a:rPr lang="en-US" b="1" dirty="0" smtClean="0"/>
              <a:t>Promote on farm fruit tree diversity on farms by planting assorted fruit trees annually</a:t>
            </a:r>
            <a:endParaRPr lang="en-US" dirty="0" smtClean="0"/>
          </a:p>
          <a:p>
            <a:pPr marL="514350" indent="-514350">
              <a:buFont typeface="+mj-lt"/>
              <a:buAutoNum type="arabicPeriod"/>
            </a:pPr>
            <a:r>
              <a:rPr lang="en-US" b="1" dirty="0" smtClean="0"/>
              <a:t>Undertake monitoring and evaluation for tree growing activities</a:t>
            </a:r>
            <a:endParaRPr lang="en-US"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487362"/>
          </a:xfrm>
        </p:spPr>
        <p:txBody>
          <a:bodyPr>
            <a:normAutofit fontScale="90000"/>
          </a:bodyPr>
          <a:lstStyle/>
          <a:p>
            <a:r>
              <a:rPr lang="en-US" b="1" dirty="0" smtClean="0"/>
              <a:t>Lessons learnt</a:t>
            </a:r>
            <a:endParaRPr lang="en-US" b="1" dirty="0"/>
          </a:p>
        </p:txBody>
      </p:sp>
      <p:sp>
        <p:nvSpPr>
          <p:cNvPr id="3" name="Content Placeholder 2"/>
          <p:cNvSpPr>
            <a:spLocks noGrp="1"/>
          </p:cNvSpPr>
          <p:nvPr>
            <p:ph idx="1"/>
          </p:nvPr>
        </p:nvSpPr>
        <p:spPr>
          <a:xfrm>
            <a:off x="304800" y="914400"/>
            <a:ext cx="8458200" cy="5562600"/>
          </a:xfrm>
        </p:spPr>
        <p:txBody>
          <a:bodyPr>
            <a:normAutofit fontScale="92500" lnSpcReduction="10000"/>
          </a:bodyPr>
          <a:lstStyle/>
          <a:p>
            <a:pPr marL="514350" lvl="0" indent="-514350">
              <a:buFont typeface="+mj-lt"/>
              <a:buAutoNum type="arabicPeriod"/>
            </a:pPr>
            <a:r>
              <a:rPr lang="en-US" dirty="0" smtClean="0"/>
              <a:t>Forests </a:t>
            </a:r>
            <a:r>
              <a:rPr lang="en-US" dirty="0"/>
              <a:t>in Bore and adjacent areas hold exceptionally high biodiversity value and support the livelihoods of thousands of local communities - Locally, forests provide </a:t>
            </a:r>
            <a:r>
              <a:rPr lang="en-US" dirty="0" err="1"/>
              <a:t>fuelwood</a:t>
            </a:r>
            <a:r>
              <a:rPr lang="en-US" dirty="0"/>
              <a:t>, food, building materials, and non-timber forest products (NTFPs) such as medicine, honey, spiritual services, while buffering livelihoods against negative impacts of shocks and disturbances </a:t>
            </a:r>
          </a:p>
          <a:p>
            <a:pPr marL="514350" lvl="0" indent="-514350">
              <a:buFont typeface="+mj-lt"/>
              <a:buAutoNum type="arabicPeriod"/>
            </a:pPr>
            <a:r>
              <a:rPr lang="en-US" dirty="0"/>
              <a:t>If woodlots are unable to meet the wood needs of local communities, people in these landscapes are faced with difficult choices: illegally extracting resources  -  There is therefore need to support other </a:t>
            </a:r>
            <a:r>
              <a:rPr lang="en-US" dirty="0" smtClean="0"/>
              <a:t>livelihoods to ease pressure from trees</a:t>
            </a:r>
            <a:endParaRPr lang="en-US" dirty="0"/>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b="1" dirty="0" smtClean="0"/>
              <a:t>Lessons learnt [2]</a:t>
            </a:r>
            <a:endParaRPr lang="en-US" b="1" dirty="0"/>
          </a:p>
        </p:txBody>
      </p:sp>
      <p:sp>
        <p:nvSpPr>
          <p:cNvPr id="3" name="Content Placeholder 2"/>
          <p:cNvSpPr>
            <a:spLocks noGrp="1"/>
          </p:cNvSpPr>
          <p:nvPr>
            <p:ph idx="1"/>
          </p:nvPr>
        </p:nvSpPr>
        <p:spPr>
          <a:xfrm>
            <a:off x="457200" y="990600"/>
            <a:ext cx="8229600" cy="5486400"/>
          </a:xfrm>
        </p:spPr>
        <p:txBody>
          <a:bodyPr>
            <a:normAutofit fontScale="77500" lnSpcReduction="20000"/>
          </a:bodyPr>
          <a:lstStyle/>
          <a:p>
            <a:pPr marL="514350" lvl="0" indent="-514350">
              <a:buAutoNum type="arabicPeriod" startAt="3"/>
            </a:pPr>
            <a:r>
              <a:rPr lang="en-US" dirty="0" smtClean="0"/>
              <a:t>Local knowledge is key in diagnosing and providing solutions and therefore communities play a big role planning and decision making. It is easier to implement their own ideas (ownership and buy-in)</a:t>
            </a:r>
          </a:p>
          <a:p>
            <a:pPr marL="514350" lvl="0" indent="-514350">
              <a:buAutoNum type="arabicPeriod" startAt="3"/>
            </a:pPr>
            <a:r>
              <a:rPr lang="en-US" dirty="0" smtClean="0"/>
              <a:t>Role of external facilitators and donors remains that of financial and/ or technical.  Communities in most cases have ideas on how to solve their problems but most often requires external support to put these ideas into action, help them design sustainable solutions</a:t>
            </a:r>
          </a:p>
          <a:p>
            <a:pPr marL="514350" lvl="0" indent="-514350">
              <a:buAutoNum type="arabicPeriod" startAt="3"/>
            </a:pPr>
            <a:r>
              <a:rPr lang="en-US" dirty="0" smtClean="0"/>
              <a:t>Emerging issues  like climate change– which are threats to biodiversity or drivers of biodiversity loss are still complex (at community level) and require much support from donors and external experts particularly to design climate adaptation &amp; mitigation solutions</a:t>
            </a:r>
          </a:p>
          <a:p>
            <a:pPr marL="514350" lvl="0" indent="-514350">
              <a:buAutoNum type="arabicPeriod" startAt="3"/>
            </a:pPr>
            <a:r>
              <a:rPr lang="en-US" dirty="0" smtClean="0"/>
              <a:t>There is need to involve women in tree growing and livelihoods work as they are mostly </a:t>
            </a:r>
            <a:r>
              <a:rPr lang="en-US" smtClean="0"/>
              <a:t>change makers</a:t>
            </a:r>
            <a:endParaRPr 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Background [1]</a:t>
            </a:r>
            <a:endParaRPr lang="en-US" dirty="0"/>
          </a:p>
        </p:txBody>
      </p:sp>
      <p:sp>
        <p:nvSpPr>
          <p:cNvPr id="3" name="Content Placeholder 2"/>
          <p:cNvSpPr>
            <a:spLocks noGrp="1"/>
          </p:cNvSpPr>
          <p:nvPr>
            <p:ph idx="1"/>
          </p:nvPr>
        </p:nvSpPr>
        <p:spPr>
          <a:xfrm>
            <a:off x="533400" y="1828801"/>
            <a:ext cx="8229600" cy="3886200"/>
          </a:xfrm>
        </p:spPr>
        <p:txBody>
          <a:bodyPr/>
          <a:lstStyle/>
          <a:p>
            <a:r>
              <a:rPr lang="en-US" dirty="0" smtClean="0"/>
              <a:t> </a:t>
            </a:r>
            <a:r>
              <a:rPr lang="en-US" b="1" dirty="0" smtClean="0"/>
              <a:t>Carbon Link </a:t>
            </a:r>
            <a:r>
              <a:rPr lang="en-US" dirty="0" smtClean="0"/>
              <a:t>is a Wales/Africa community link administered by </a:t>
            </a:r>
            <a:r>
              <a:rPr lang="en-US" dirty="0" err="1" smtClean="0"/>
              <a:t>Treeflights</a:t>
            </a:r>
            <a:r>
              <a:rPr lang="en-US" dirty="0" smtClean="0"/>
              <a:t> that helps ordinary people in mid-Wales take more responsibility for their climate impact by supporting a partner community of </a:t>
            </a:r>
            <a:r>
              <a:rPr lang="en-US" dirty="0" err="1" smtClean="0"/>
              <a:t>Boré</a:t>
            </a:r>
            <a:r>
              <a:rPr lang="en-US" dirty="0" smtClean="0"/>
              <a:t> in Kenya through reforestation and other sustainable development initiatives </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[2]</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Tree planting activities are centred on the community of </a:t>
            </a:r>
            <a:r>
              <a:rPr lang="en-US" dirty="0" err="1" smtClean="0"/>
              <a:t>Boré</a:t>
            </a:r>
            <a:r>
              <a:rPr lang="en-US" dirty="0" smtClean="0"/>
              <a:t>, comprising some 5,000 subsistence farmers but over the past 13 years </a:t>
            </a:r>
          </a:p>
          <a:p>
            <a:r>
              <a:rPr lang="en-US" dirty="0" smtClean="0"/>
              <a:t>The population struggle daily to deal with the impacts of climate change and are affected by problems such as poverty and child malnutrition.</a:t>
            </a:r>
          </a:p>
          <a:p>
            <a:r>
              <a:rPr lang="en-US" dirty="0" smtClean="0"/>
              <a:t>Farmers plant trees and protect their rapidly diminishing forest but have few resources with which to work. </a:t>
            </a:r>
          </a:p>
          <a:p>
            <a:r>
              <a:rPr lang="en-US" dirty="0" smtClean="0"/>
              <a:t>Many have no alternative but to make charcoal which leads to a cycle of deforestation, land degradation and ongoing impoverishment.</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Botanical survey</a:t>
            </a:r>
            <a:endParaRPr lang="en-US" dirty="0"/>
          </a:p>
        </p:txBody>
      </p:sp>
      <p:sp>
        <p:nvSpPr>
          <p:cNvPr id="3" name="Content Placeholder 2"/>
          <p:cNvSpPr>
            <a:spLocks noGrp="1"/>
          </p:cNvSpPr>
          <p:nvPr>
            <p:ph idx="1"/>
          </p:nvPr>
        </p:nvSpPr>
        <p:spPr/>
        <p:txBody>
          <a:bodyPr>
            <a:normAutofit/>
          </a:bodyPr>
          <a:lstStyle/>
          <a:p>
            <a:r>
              <a:rPr lang="en-US" dirty="0" smtClean="0"/>
              <a:t>A botanical survey was carried out using participatory methodologies to assess the vegetation for management and monitoring purposes where plant species and their abundance were identified &amp; assessed </a:t>
            </a:r>
          </a:p>
          <a:p>
            <a:r>
              <a:rPr lang="en-US" dirty="0" smtClean="0"/>
              <a:t>Maps of the main vegetation were produced marking any noteworthy species or invasive non-native species</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endParaRPr lang="en-US" dirty="0"/>
          </a:p>
        </p:txBody>
      </p:sp>
      <p:sp>
        <p:nvSpPr>
          <p:cNvPr id="3" name="Content Placeholder 2"/>
          <p:cNvSpPr>
            <a:spLocks noGrp="1"/>
          </p:cNvSpPr>
          <p:nvPr>
            <p:ph idx="1"/>
          </p:nvPr>
        </p:nvSpPr>
        <p:spPr/>
        <p:txBody>
          <a:bodyPr/>
          <a:lstStyle/>
          <a:p>
            <a:endParaRPr lang="en-US"/>
          </a:p>
        </p:txBody>
      </p:sp>
      <p:pic>
        <p:nvPicPr>
          <p:cNvPr id="4098" name="Picture 4" descr="C:\Users\user\AppData\Local\Microsoft\Windows\Temporary Internet Files\Content.Word\20210413_103043.jpg"/>
          <p:cNvPicPr>
            <a:picLocks noChangeAspect="1" noChangeArrowheads="1"/>
          </p:cNvPicPr>
          <p:nvPr/>
        </p:nvPicPr>
        <p:blipFill>
          <a:blip r:embed="rId2"/>
          <a:srcRect/>
          <a:stretch>
            <a:fillRect/>
          </a:stretch>
        </p:blipFill>
        <p:spPr bwMode="auto">
          <a:xfrm>
            <a:off x="0" y="990600"/>
            <a:ext cx="9144000" cy="594879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fontScale="90000"/>
          </a:bodyPr>
          <a:lstStyle/>
          <a:p>
            <a:r>
              <a:rPr lang="en-US" dirty="0" smtClean="0"/>
              <a:t>Transects &amp; Quadrats</a:t>
            </a:r>
            <a:endParaRPr lang="en-US" dirty="0"/>
          </a:p>
        </p:txBody>
      </p:sp>
      <p:sp>
        <p:nvSpPr>
          <p:cNvPr id="3" name="Content Placeholder 2"/>
          <p:cNvSpPr>
            <a:spLocks noGrp="1"/>
          </p:cNvSpPr>
          <p:nvPr>
            <p:ph idx="1"/>
          </p:nvPr>
        </p:nvSpPr>
        <p:spPr/>
        <p:txBody>
          <a:bodyPr/>
          <a:lstStyle/>
          <a:p>
            <a:endParaRPr lang="en-US"/>
          </a:p>
        </p:txBody>
      </p:sp>
      <p:pic>
        <p:nvPicPr>
          <p:cNvPr id="1026" name="Picture 2" descr="Transects and Quadrants Map"/>
          <p:cNvPicPr>
            <a:picLocks noChangeAspect="1" noChangeArrowheads="1"/>
          </p:cNvPicPr>
          <p:nvPr/>
        </p:nvPicPr>
        <p:blipFill>
          <a:blip r:embed="rId2"/>
          <a:srcRect/>
          <a:stretch>
            <a:fillRect/>
          </a:stretch>
        </p:blipFill>
        <p:spPr bwMode="auto">
          <a:xfrm>
            <a:off x="-1" y="609600"/>
            <a:ext cx="9179687" cy="6096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b="1" dirty="0" smtClean="0"/>
              <a:t>Tree Planting Plan [1] </a:t>
            </a:r>
            <a:endParaRPr lang="en-US" b="1" dirty="0"/>
          </a:p>
        </p:txBody>
      </p:sp>
      <p:sp>
        <p:nvSpPr>
          <p:cNvPr id="3" name="Content Placeholder 2"/>
          <p:cNvSpPr>
            <a:spLocks noGrp="1"/>
          </p:cNvSpPr>
          <p:nvPr>
            <p:ph idx="1"/>
          </p:nvPr>
        </p:nvSpPr>
        <p:spPr>
          <a:xfrm>
            <a:off x="457200" y="1143000"/>
            <a:ext cx="8229600" cy="4983163"/>
          </a:xfrm>
        </p:spPr>
        <p:txBody>
          <a:bodyPr>
            <a:normAutofit fontScale="92500" lnSpcReduction="10000"/>
          </a:bodyPr>
          <a:lstStyle/>
          <a:p>
            <a:r>
              <a:rPr lang="en-US" dirty="0" smtClean="0"/>
              <a:t>Botanical survey and participatory community discussions together inform the development of a tree planting plan</a:t>
            </a:r>
          </a:p>
          <a:p>
            <a:r>
              <a:rPr lang="en-US" dirty="0" smtClean="0"/>
              <a:t>The plan (</a:t>
            </a:r>
            <a:r>
              <a:rPr lang="en-US" i="1" dirty="0" smtClean="0"/>
              <a:t>adopting a landscape approach</a:t>
            </a:r>
            <a:r>
              <a:rPr lang="en-US" dirty="0" smtClean="0"/>
              <a:t>) took into account both the need to improve biodiversity as well as the aim of supporting farmers to improve their livelihoods through tree planting activities</a:t>
            </a:r>
          </a:p>
          <a:p>
            <a:r>
              <a:rPr lang="en-US" dirty="0" smtClean="0"/>
              <a:t>Right trees for right places were informed by soil maps, existing </a:t>
            </a:r>
            <a:r>
              <a:rPr lang="en-US" dirty="0" err="1" smtClean="0"/>
              <a:t>landuse</a:t>
            </a:r>
            <a:r>
              <a:rPr lang="en-US" dirty="0" smtClean="0"/>
              <a:t> (s) &amp; characteristics, degradation maps among others</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Tree Planting Plan [1] </a:t>
            </a:r>
            <a:endParaRPr lang="en-US" dirty="0"/>
          </a:p>
        </p:txBody>
      </p:sp>
      <p:sp>
        <p:nvSpPr>
          <p:cNvPr id="3" name="Content Placeholder 2"/>
          <p:cNvSpPr>
            <a:spLocks noGrp="1"/>
          </p:cNvSpPr>
          <p:nvPr>
            <p:ph idx="1"/>
          </p:nvPr>
        </p:nvSpPr>
        <p:spPr/>
        <p:txBody>
          <a:bodyPr/>
          <a:lstStyle/>
          <a:p>
            <a:r>
              <a:rPr lang="en-US" dirty="0" smtClean="0"/>
              <a:t>The plan included recommendations for future tree planting and forest protection activities for biodiversity and most importantly for the local people. </a:t>
            </a:r>
          </a:p>
          <a:p>
            <a:r>
              <a:rPr lang="en-US" dirty="0" smtClean="0"/>
              <a:t>Recommendations for fast growing native species of tree for timber and fruits was included.</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Maps </a:t>
            </a:r>
            <a:endParaRPr lang="en-US" dirty="0"/>
          </a:p>
        </p:txBody>
      </p:sp>
      <p:sp>
        <p:nvSpPr>
          <p:cNvPr id="3" name="Content Placeholder 2"/>
          <p:cNvSpPr>
            <a:spLocks noGrp="1"/>
          </p:cNvSpPr>
          <p:nvPr>
            <p:ph idx="1"/>
          </p:nvPr>
        </p:nvSpPr>
        <p:spPr/>
        <p:txBody>
          <a:bodyPr/>
          <a:lstStyle/>
          <a:p>
            <a:pPr>
              <a:buNone/>
            </a:pPr>
            <a:r>
              <a:rPr lang="en-US" dirty="0" smtClean="0"/>
              <a:t>Towards this end, the following maps were produced</a:t>
            </a:r>
          </a:p>
          <a:p>
            <a:pPr marL="514350" indent="-514350">
              <a:buFont typeface="+mj-lt"/>
              <a:buAutoNum type="arabicPeriod"/>
            </a:pPr>
            <a:r>
              <a:rPr lang="en-US" dirty="0" smtClean="0"/>
              <a:t>Specifies diversity map</a:t>
            </a:r>
          </a:p>
          <a:p>
            <a:pPr marL="514350" indent="-514350">
              <a:buFont typeface="+mj-lt"/>
              <a:buAutoNum type="arabicPeriod"/>
            </a:pPr>
            <a:r>
              <a:rPr lang="en-US" dirty="0" smtClean="0"/>
              <a:t>Land use cover map</a:t>
            </a:r>
          </a:p>
          <a:p>
            <a:pPr marL="514350" indent="-514350">
              <a:buFont typeface="+mj-lt"/>
              <a:buAutoNum type="arabicPeriod"/>
            </a:pPr>
            <a:r>
              <a:rPr lang="en-US" dirty="0" smtClean="0"/>
              <a:t>Soil Map</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941</TotalTime>
  <Words>674</Words>
  <Application>Microsoft Office PowerPoint</Application>
  <PresentationFormat>On-screen Show (4:3)</PresentationFormat>
  <Paragraphs>47</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Size of Wales – Learning Event Ecosystem and vegetation Mapping </vt:lpstr>
      <vt:lpstr>Background [1]</vt:lpstr>
      <vt:lpstr>Background [2]</vt:lpstr>
      <vt:lpstr>Botanical survey</vt:lpstr>
      <vt:lpstr>Slide 5</vt:lpstr>
      <vt:lpstr>Transects &amp; Quadrats</vt:lpstr>
      <vt:lpstr>Tree Planting Plan [1] </vt:lpstr>
      <vt:lpstr>Tree Planting Plan [1] </vt:lpstr>
      <vt:lpstr>Maps </vt:lpstr>
      <vt:lpstr>Soils Map</vt:lpstr>
      <vt:lpstr>Species Diversity Map</vt:lpstr>
      <vt:lpstr>Land use</vt:lpstr>
      <vt:lpstr>Land use cover map</vt:lpstr>
      <vt:lpstr>Slide 14</vt:lpstr>
      <vt:lpstr>Slide 15</vt:lpstr>
      <vt:lpstr>Proposed projects within the plan</vt:lpstr>
      <vt:lpstr>Lessons learnt</vt:lpstr>
      <vt:lpstr>Lessons learnt [2]</vt:lpstr>
    </vt:vector>
  </TitlesOfParts>
  <Company>MoE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user</cp:lastModifiedBy>
  <cp:revision>25</cp:revision>
  <dcterms:created xsi:type="dcterms:W3CDTF">2021-10-05T17:46:36Z</dcterms:created>
  <dcterms:modified xsi:type="dcterms:W3CDTF">2021-11-29T06:06:11Z</dcterms:modified>
</cp:coreProperties>
</file>