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8" r:id="rId2"/>
    <p:sldId id="268" r:id="rId3"/>
    <p:sldId id="259" r:id="rId4"/>
    <p:sldId id="260" r:id="rId5"/>
    <p:sldId id="263" r:id="rId6"/>
    <p:sldId id="267" r:id="rId7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2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216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5458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87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2861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39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2511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92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2856CCA-F518-44D6-8F33-C9D5BC5D5313}"/>
              </a:ext>
            </a:extLst>
          </p:cNvPr>
          <p:cNvSpPr/>
          <p:nvPr userDrawn="1"/>
        </p:nvSpPr>
        <p:spPr>
          <a:xfrm>
            <a:off x="-46487" y="-123986"/>
            <a:ext cx="12238487" cy="44647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E1AD21-F79B-4FC9-B55D-4C0028E2BD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1561" y="0"/>
            <a:ext cx="9589839" cy="43407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033783C-7268-44E3-B012-60158C427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343" y="4979662"/>
            <a:ext cx="5875644" cy="1264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200" dirty="0"/>
              <a:t>Mount Elgon Tree Growing Enterprise Ltd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D1E8430-9107-476D-91CA-426423211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2626" y="4979662"/>
            <a:ext cx="2230655" cy="12645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3BC437A-721E-4678-B3CD-DD48DA689EE7}"/>
              </a:ext>
            </a:extLst>
          </p:cNvPr>
          <p:cNvCxnSpPr/>
          <p:nvPr userDrawn="1"/>
        </p:nvCxnSpPr>
        <p:spPr>
          <a:xfrm>
            <a:off x="6922306" y="5028892"/>
            <a:ext cx="0" cy="135583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0117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484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60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79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10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3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944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642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539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6C3BB-A56F-499F-9730-029A15D17E5C}" type="datetimeFigureOut">
              <a:rPr lang="en-US" smtClean="0"/>
              <a:t>10/5/2021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6CF4EF-C3CA-4E03-ABD0-5848F8BD7B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6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C89A5B2-61C2-4984-8AD1-11D34D3EA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3314" y="4336869"/>
            <a:ext cx="5268686" cy="2439316"/>
          </a:xfrm>
        </p:spPr>
        <p:txBody>
          <a:bodyPr>
            <a:norm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</a:rPr>
              <a:t>LEARNING </a:t>
            </a:r>
            <a:r>
              <a:rPr lang="en-GB" sz="2800" b="1" dirty="0">
                <a:solidFill>
                  <a:schemeClr val="bg1"/>
                </a:solidFill>
              </a:rPr>
              <a:t>EVENT: SHARING TREE GROWING EXPERIENCE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sz="2700" b="1" dirty="0">
                <a:solidFill>
                  <a:schemeClr val="bg1"/>
                </a:solidFill>
              </a:rPr>
              <a:t>6</a:t>
            </a:r>
            <a:r>
              <a:rPr lang="en-GB" sz="2700" b="1" baseline="30000" dirty="0">
                <a:solidFill>
                  <a:schemeClr val="bg1"/>
                </a:solidFill>
              </a:rPr>
              <a:t>th</a:t>
            </a:r>
            <a:r>
              <a:rPr lang="en-GB" sz="2700" b="1" dirty="0">
                <a:solidFill>
                  <a:schemeClr val="bg1"/>
                </a:solidFill>
              </a:rPr>
              <a:t> Oct. </a:t>
            </a:r>
            <a:r>
              <a:rPr lang="en-GB" sz="2700" b="1" dirty="0" smtClean="0">
                <a:solidFill>
                  <a:schemeClr val="bg1"/>
                </a:solidFill>
              </a:rPr>
              <a:t>2021</a:t>
            </a:r>
            <a:br>
              <a:rPr lang="en-GB" sz="2700" b="1" dirty="0" smtClean="0">
                <a:solidFill>
                  <a:schemeClr val="bg1"/>
                </a:solidFill>
              </a:rPr>
            </a:br>
            <a:r>
              <a:rPr lang="en-GB" sz="2700" b="1" dirty="0" smtClean="0">
                <a:solidFill>
                  <a:schemeClr val="bg1"/>
                </a:solidFill>
              </a:rPr>
              <a:t/>
            </a:r>
            <a:br>
              <a:rPr lang="en-GB" sz="2700" b="1" dirty="0" smtClean="0">
                <a:solidFill>
                  <a:schemeClr val="bg1"/>
                </a:solidFill>
              </a:rPr>
            </a:br>
            <a:r>
              <a:rPr lang="en-GB" sz="2700" b="1" dirty="0" smtClean="0">
                <a:solidFill>
                  <a:schemeClr val="bg1"/>
                </a:solidFill>
              </a:rPr>
              <a:t>Lorna Alum</a:t>
            </a:r>
            <a:endParaRPr lang="en-GB" sz="2700" b="1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07EFBF-EF47-4EC0-AB83-76A7678296CC}"/>
              </a:ext>
            </a:extLst>
          </p:cNvPr>
          <p:cNvSpPr txBox="1">
            <a:spLocks/>
          </p:cNvSpPr>
          <p:nvPr/>
        </p:nvSpPr>
        <p:spPr>
          <a:xfrm>
            <a:off x="746343" y="4979662"/>
            <a:ext cx="5654458" cy="1264588"/>
          </a:xfrm>
          <a:prstGeom prst="rect">
            <a:avLst/>
          </a:prstGeom>
          <a:solidFill>
            <a:srgbClr val="000099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sz="4200" dirty="0"/>
              <a:t>Mount Elgon Tree Growing Enterprise </a:t>
            </a:r>
          </a:p>
        </p:txBody>
      </p:sp>
    </p:spTree>
    <p:extLst>
      <p:ext uri="{BB962C8B-B14F-4D97-AF65-F5344CB8AC3E}">
        <p14:creationId xmlns:p14="http://schemas.microsoft.com/office/powerpoint/2010/main" val="18913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576251"/>
            <a:ext cx="6583680" cy="52817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8869" y="624110"/>
            <a:ext cx="10215744" cy="865056"/>
          </a:xfrm>
        </p:spPr>
        <p:txBody>
          <a:bodyPr>
            <a:noAutofit/>
          </a:bodyPr>
          <a:lstStyle/>
          <a:p>
            <a:pPr algn="ctr"/>
            <a:r>
              <a:rPr lang="en-GB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Approaches for Mainstreaming Gender into METGE’s Programmes and Projects</a:t>
            </a:r>
            <a:endParaRPr lang="en-US" sz="28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4435" y="1654629"/>
            <a:ext cx="4737462" cy="5203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Outline</a:t>
            </a:r>
          </a:p>
          <a:p>
            <a:pPr marL="457200" indent="-457200">
              <a:buAutoNum type="arabicParenR"/>
            </a:pPr>
            <a:r>
              <a:rPr lang="en-GB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Background </a:t>
            </a:r>
            <a:endParaRPr lang="en-GB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indent="-457200">
              <a:buAutoNum type="arabicParenR"/>
            </a:pPr>
            <a:r>
              <a:rPr lang="en-GB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Context from Mt. Elgon region</a:t>
            </a:r>
          </a:p>
          <a:p>
            <a:pPr marL="457200" indent="-457200">
              <a:buFont typeface="Wingdings 3" charset="2"/>
              <a:buAutoNum type="arabicParenR"/>
            </a:pPr>
            <a:r>
              <a:rPr lang="en-GB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Approaches </a:t>
            </a:r>
            <a:r>
              <a:rPr lang="en-GB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mainstreaming </a:t>
            </a:r>
            <a:r>
              <a:rPr lang="en-GB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Gender </a:t>
            </a:r>
            <a:r>
              <a:rPr lang="en-GB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tree growing at </a:t>
            </a:r>
            <a:r>
              <a:rPr lang="en-GB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METGE</a:t>
            </a:r>
          </a:p>
          <a:p>
            <a:pPr marL="0" indent="0">
              <a:buNone/>
            </a:pPr>
            <a:endParaRPr lang="en-GB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GB" sz="2400" b="1" dirty="0" smtClean="0"/>
          </a:p>
          <a:p>
            <a:pPr marL="0" indent="0">
              <a:buNone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10618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3668" y="191589"/>
            <a:ext cx="9760131" cy="1053737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/>
                </a:solidFill>
              </a:rPr>
              <a:t/>
            </a:r>
            <a:br>
              <a:rPr lang="en-GB" b="1" dirty="0" smtClean="0">
                <a:solidFill>
                  <a:schemeClr val="accent1"/>
                </a:solidFill>
              </a:rPr>
            </a:br>
            <a:r>
              <a:rPr lang="en-GB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GB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ackground </a:t>
            </a:r>
            <a:r>
              <a:rPr lang="en-GB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GB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7246"/>
            <a:ext cx="10515600" cy="5364480"/>
          </a:xfrm>
        </p:spPr>
        <p:txBody>
          <a:bodyPr>
            <a:normAutofit/>
          </a:bodyPr>
          <a:lstStyle/>
          <a:p>
            <a:pPr>
              <a:buFont typeface="+mj-lt"/>
              <a:buAutoNum type="alphaLcParenR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Uganda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has embraced Gender Equality and is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committed to implementing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Sustainable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Goal 5- which is promotion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Gender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Equality</a:t>
            </a:r>
          </a:p>
          <a:p>
            <a:pPr>
              <a:buFont typeface="+mj-lt"/>
              <a:buAutoNum type="alphaLcParenR"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Gender equality is also embraced in Uganda’s policy, regulatory frameworks, plans and strategies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Constitution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Republic of Uganda (1995)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National Gender Policy (NGP) 2007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onfirms Government’s commitment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gender equality. </a:t>
            </a: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Ensures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programmes and actions are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consistent with the long-term goal of eliminating gender inequalities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Mt. Elgon Tree Growing Enterprise (METGE)-has a Gender Equality and Social Inclusion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Policy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7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93669" y="624110"/>
            <a:ext cx="9910943" cy="577673"/>
          </a:xfrm>
        </p:spPr>
        <p:txBody>
          <a:bodyPr>
            <a:normAutofit/>
          </a:bodyPr>
          <a:lstStyle/>
          <a:p>
            <a:r>
              <a:rPr lang="en-GB" sz="24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Mainstreaming Gender into METGE’s Tree growing programme</a:t>
            </a: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349" y="1201783"/>
            <a:ext cx="10947263" cy="5547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en-GB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tudies show that:</a:t>
            </a: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Women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youth comprise a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crucial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labour force for farming. </a:t>
            </a: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They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bear the costly burden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poor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land- management practices and unpredictable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weather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Limited practical knowledge and inadequate supply of quality tree planting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material</a:t>
            </a: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Incomes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access to high quality tree planting material have improved through nurseries run by women and youth.</a:t>
            </a:r>
          </a:p>
          <a:p>
            <a:pPr marL="0" indent="0">
              <a:buNone/>
            </a:pPr>
            <a:r>
              <a:rPr lang="en-GB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Therefore</a:t>
            </a:r>
            <a:r>
              <a:rPr lang="en-GB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Empowering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youth and women to expand and effectively run sustainable tree based ventures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essential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+mj-lt"/>
              <a:buAutoNum type="alphaLcParenR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Enhancing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participation of women and youth and access to information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critical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adoption and sustaining agroforestry innovations. 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can easily be achieved through mainstreaming Gender to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Tree growing</a:t>
            </a: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82425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5291" y="624110"/>
            <a:ext cx="9989321" cy="677748"/>
          </a:xfrm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Approaches</a:t>
            </a:r>
            <a:endParaRPr lang="en-US" sz="32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103" y="1301858"/>
            <a:ext cx="5921827" cy="5159902"/>
          </a:xfrm>
        </p:spPr>
        <p:txBody>
          <a:bodyPr>
            <a:normAutofit/>
          </a:bodyPr>
          <a:lstStyle/>
          <a:p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Mainstreaming gender into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 METGE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documents. 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Collecting disaggregated data- on gender, age and disability status. </a:t>
            </a: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Foster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enabling environment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women, girls and youth to embrace Tree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growing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Recruit  </a:t>
            </a:r>
            <a:r>
              <a:rPr lang="en-GB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women and girls </a:t>
            </a:r>
            <a:endParaRPr lang="en-GB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Take affirmative </a:t>
            </a:r>
            <a:r>
              <a:rPr lang="en-GB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action </a:t>
            </a:r>
            <a:r>
              <a:rPr lang="en-GB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e.g</a:t>
            </a:r>
            <a:r>
              <a:rPr lang="en-GB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considering women TNBOs in new upcoming nurseries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531" y="301893"/>
            <a:ext cx="4572000" cy="638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84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771" y="1227909"/>
            <a:ext cx="10720841" cy="4683313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 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Community advocacy to strengthen women, youth participation in tree growing.</a:t>
            </a:r>
          </a:p>
          <a:p>
            <a:pPr marL="742950" lvl="3" indent="-285750">
              <a:buFont typeface="Wingdings" panose="05000000000000000000" pitchFamily="2" charset="2"/>
              <a:buChar char="Ø"/>
            </a:pPr>
            <a:r>
              <a:rPr lang="en-GB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Undertake sensitization aimed at encouraging women participation in tree growing </a:t>
            </a:r>
          </a:p>
          <a:p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Policy advocacy with DLGs to enact bye-laws that allow: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widows to inherit their husband’s land, and daughters to inherit their parents land,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spouses to have joint ownership of land</a:t>
            </a:r>
          </a:p>
          <a:p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Supporting women tree growing groups and strengthening them</a:t>
            </a:r>
          </a:p>
          <a:p>
            <a:pPr marL="0" indent="0">
              <a:buNone/>
            </a:pPr>
            <a:r>
              <a:rPr lang="en-US" dirty="0" smtClean="0"/>
              <a:t>    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79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1515</TotalTime>
  <Words>358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Century Gothic</vt:lpstr>
      <vt:lpstr>Tahoma</vt:lpstr>
      <vt:lpstr>Wingdings</vt:lpstr>
      <vt:lpstr>Wingdings 3</vt:lpstr>
      <vt:lpstr>Wisp</vt:lpstr>
      <vt:lpstr>LEARNING EVENT: SHARING TREE GROWING EXPERIENCE 6th Oct. 2021  Lorna Alum</vt:lpstr>
      <vt:lpstr>Approaches for Mainstreaming Gender into METGE’s Programmes and Projects</vt:lpstr>
      <vt:lpstr> Background  </vt:lpstr>
      <vt:lpstr>Mainstreaming Gender into METGE’s Tree growing programme</vt:lpstr>
      <vt:lpstr>Approaches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LENOVO</cp:lastModifiedBy>
  <cp:revision>169</cp:revision>
  <cp:lastPrinted>2021-10-05T12:17:16Z</cp:lastPrinted>
  <dcterms:created xsi:type="dcterms:W3CDTF">2021-09-30T05:03:17Z</dcterms:created>
  <dcterms:modified xsi:type="dcterms:W3CDTF">2021-10-05T14:51:20Z</dcterms:modified>
</cp:coreProperties>
</file>